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0"/>
  </p:notesMasterIdLst>
  <p:sldIdLst>
    <p:sldId id="256" r:id="rId5"/>
    <p:sldId id="257" r:id="rId6"/>
    <p:sldId id="270" r:id="rId7"/>
    <p:sldId id="286" r:id="rId8"/>
    <p:sldId id="258" r:id="rId9"/>
    <p:sldId id="259" r:id="rId10"/>
    <p:sldId id="260" r:id="rId11"/>
    <p:sldId id="261" r:id="rId12"/>
    <p:sldId id="275" r:id="rId13"/>
    <p:sldId id="262" r:id="rId14"/>
    <p:sldId id="271" r:id="rId15"/>
    <p:sldId id="264" r:id="rId16"/>
    <p:sldId id="274" r:id="rId17"/>
    <p:sldId id="276" r:id="rId18"/>
    <p:sldId id="284" r:id="rId19"/>
    <p:sldId id="272" r:id="rId20"/>
    <p:sldId id="266" r:id="rId21"/>
    <p:sldId id="277" r:id="rId22"/>
    <p:sldId id="280" r:id="rId23"/>
    <p:sldId id="282" r:id="rId24"/>
    <p:sldId id="283" r:id="rId25"/>
    <p:sldId id="285" r:id="rId26"/>
    <p:sldId id="287" r:id="rId27"/>
    <p:sldId id="268" r:id="rId28"/>
    <p:sldId id="269" r:id="rId29"/>
  </p:sldIdLst>
  <p:sldSz cx="18288000" cy="10287000"/>
  <p:notesSz cx="6858000" cy="9144000"/>
  <p:embeddedFontLst>
    <p:embeddedFont>
      <p:font typeface="Ansam" pitchFamily="2" charset="-78"/>
      <p:regular r:id="rId31"/>
    </p:embeddedFont>
    <p:embeddedFont>
      <p:font typeface="Aptos" panose="020B0004020202020204" pitchFamily="34" charset="0"/>
      <p:regular r:id="rId32"/>
      <p:bold r:id="rId33"/>
      <p:italic r:id="rId34"/>
      <p:boldItalic r:id="rId35"/>
    </p:embeddedFont>
    <p:embeddedFont>
      <p:font typeface="Arimo Italics" panose="020B0604020202090204" pitchFamily="34" charset="0"/>
      <p:regular r:id="rId36"/>
      <p:italic r:id="rId37"/>
    </p:embeddedFont>
    <p:embeddedFont>
      <p:font typeface="Baskerville Display PT Bold Italics" panose="02020502070401020303" pitchFamily="18" charset="0"/>
      <p:regular r:id="rId38"/>
    </p:embeddedFont>
    <p:embeddedFont>
      <p:font typeface="Baskerville Display PT Italics" panose="02020502070401020303" pitchFamily="18" charset="0"/>
      <p:regular r:id="rId39"/>
    </p:embeddedFont>
    <p:embeddedFont>
      <p:font typeface="Calibri" panose="020F0502020204030204" pitchFamily="34" charset="0"/>
      <p:regular r:id="rId40"/>
      <p:bold r:id="rId41"/>
      <p:italic r:id="rId42"/>
      <p:boldItalic r:id="rId43"/>
    </p:embeddedFont>
    <p:embeddedFont>
      <p:font typeface="Open Sauce" pitchFamily="2" charset="77"/>
      <p:regular r:id="rId44"/>
    </p:embeddedFont>
    <p:embeddedFont>
      <p:font typeface="Open Sauce Italics" pitchFamily="2" charset="77"/>
      <p:regular r:id="rId45"/>
      <p:italic r:id="rId46"/>
    </p:embeddedFont>
    <p:embeddedFont>
      <p:font typeface="Open Sauce Light" pitchFamily="2" charset="77"/>
      <p:regular r:id="rId47"/>
    </p:embeddedFont>
    <p:embeddedFont>
      <p:font typeface="TAN Mon Cheri" pitchFamily="2" charset="0"/>
      <p:regular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A074B4-DD60-409C-1201-747D8F43BE73}" v="151" dt="2025-02-28T13:00:33.4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87962"/>
  </p:normalViewPr>
  <p:slideViewPr>
    <p:cSldViewPr snapToGrid="0">
      <p:cViewPr varScale="1">
        <p:scale>
          <a:sx n="68" d="100"/>
          <a:sy n="68" d="100"/>
        </p:scale>
        <p:origin x="1000" y="21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9.fntdata"/><Relationship Id="rId21" Type="http://schemas.openxmlformats.org/officeDocument/2006/relationships/slide" Target="slides/slide17.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6.xml"/><Relationship Id="rId41"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6.fntdata"/><Relationship Id="rId4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03.03.2025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Highlight the power of our Chief Equity Officer as a presenter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Interview Nneka on this topic </a:t>
            </a:r>
          </a:p>
          <a:p>
            <a:endParaRPr lang="en-US"/>
          </a:p>
          <a:p>
            <a:r>
              <a:rPr lang="en-US"/>
              <a:t>How did COMPASS come to be? How did it get implemented? Participant feedback. </a:t>
            </a:r>
          </a:p>
          <a:p>
            <a:endParaRPr lang="en-US"/>
          </a:p>
          <a:p>
            <a:r>
              <a:rPr lang="en-US"/>
              <a:t>Breaking down the first wall </a:t>
            </a:r>
          </a:p>
          <a:p>
            <a:endParaRPr lang="en-US"/>
          </a:p>
          <a:p>
            <a:r>
              <a:rPr lang="en-US"/>
              <a:t>Creating a pathway to doing things better  </a:t>
            </a:r>
          </a:p>
          <a:p>
            <a:endParaRPr lang="en-US"/>
          </a:p>
          <a:p>
            <a:r>
              <a:rPr lang="en-US"/>
              <a:t>Seeing White Podcast: Black and Native experiences </a:t>
            </a:r>
          </a:p>
          <a:p>
            <a:endParaRPr lang="en-US"/>
          </a:p>
          <a:p>
            <a:r>
              <a:rPr lang="en-US"/>
              <a:t>Emotional/physical reactions reflection  </a:t>
            </a:r>
          </a:p>
          <a:p>
            <a:endParaRPr lang="en-US"/>
          </a:p>
          <a:p>
            <a:r>
              <a:rPr lang="en-US"/>
              <a:t>Addressing the barriers that arise in your head as you hear/ talk about this information. </a:t>
            </a:r>
          </a:p>
          <a:p>
            <a:endParaRPr lang="en-US"/>
          </a:p>
          <a:p>
            <a:r>
              <a:rPr lang="en-US"/>
              <a:t>Highlight our overall program – BIGGEST IN THE COUNTRY!!!! </a:t>
            </a:r>
          </a:p>
          <a:p>
            <a:endParaRPr lang="en-US"/>
          </a:p>
          <a:p>
            <a:r>
              <a:rPr lang="en-US"/>
              <a:t>Interview Dr Prasad on this topic </a:t>
            </a:r>
          </a:p>
          <a:p>
            <a:endParaRPr lang="en-US"/>
          </a:p>
          <a:p>
            <a:r>
              <a:rPr lang="en-US"/>
              <a:t>Our Project ECHO advocacy and partnership and/or TIE EL Program and/or Heals on Wheels and/or Talent Garden </a:t>
            </a:r>
          </a:p>
          <a:p>
            <a:endParaRPr lang="en-US"/>
          </a:p>
          <a:p>
            <a:r>
              <a:rPr lang="en-US"/>
              <a:t>Questions from our studio audience?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CBFCE-20A8-4AD3-3417-18928A5A7F1F}"/>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2C2876CE-5589-FEA9-45E0-1428BEC5C3B1}"/>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0F5AC8D5-03BE-BE0B-414E-5A24FC42A75D}"/>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C4B919F3-D48A-069B-A4B4-7AF39C0FFD91}"/>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D48C69DF-0C57-437B-C4DE-B2D80361E180}"/>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ea typeface="Calibri"/>
              <a:cs typeface="Calibri"/>
            </a:endParaRPr>
          </a:p>
        </p:txBody>
      </p:sp>
      <p:sp>
        <p:nvSpPr>
          <p:cNvPr id="6" name="Footer Placeholder 5">
            <a:extLst>
              <a:ext uri="{FF2B5EF4-FFF2-40B4-BE49-F238E27FC236}">
                <a16:creationId xmlns:a16="http://schemas.microsoft.com/office/drawing/2014/main" id="{1E18CD5C-528E-43F1-51A2-DBC35586E814}"/>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36C2B63A-062C-D770-E84B-B22C8004B01A}"/>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5496656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A9B6D7-672A-5E9E-300C-8D78A362476F}"/>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91D6F168-2112-1D9E-851D-B950F5A277CB}"/>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67D6AD25-18DF-B7B1-CF5F-E40B79E7F1B8}"/>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C2FAE49B-566C-3B3E-AD6D-D38CE429A4BB}"/>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F0773108-91DC-F0B1-1383-32467B59ECF9}"/>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Human Venn Diagram Exercise:</a:t>
            </a:r>
          </a:p>
          <a:p>
            <a:r>
              <a:rPr lang="en-US"/>
              <a:t>What of these circles does your work reside within? </a:t>
            </a:r>
          </a:p>
        </p:txBody>
      </p:sp>
      <p:sp>
        <p:nvSpPr>
          <p:cNvPr id="6" name="Footer Placeholder 5">
            <a:extLst>
              <a:ext uri="{FF2B5EF4-FFF2-40B4-BE49-F238E27FC236}">
                <a16:creationId xmlns:a16="http://schemas.microsoft.com/office/drawing/2014/main" id="{B259CB3B-A0CD-0CB9-6805-BC3C5CF3DCB1}"/>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F00C32D6-1F7F-DFD1-DE4E-DB68385E2B70}"/>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6709088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F2F4B-53F8-8794-D6B6-B17F51C5E5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35277A-4843-6C10-8F94-577C04A453BB}"/>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E7EA3702-DE4F-CDB8-0155-BD9425A97E3C}"/>
              </a:ext>
            </a:extLst>
          </p:cNvPr>
          <p:cNvSpPr>
            <a:spLocks noGrp="1"/>
          </p:cNvSpPr>
          <p:nvPr>
            <p:ph type="body" idx="1"/>
          </p:nvPr>
        </p:nvSpPr>
        <p:spPr/>
        <p:txBody>
          <a:bodyPr/>
          <a:lstStyle/>
          <a:p>
            <a:r>
              <a:rPr lang="en-US">
                <a:ea typeface="Calibri"/>
                <a:cs typeface="Calibri"/>
              </a:rPr>
              <a:t>Un-Conference</a:t>
            </a:r>
          </a:p>
        </p:txBody>
      </p:sp>
      <p:sp>
        <p:nvSpPr>
          <p:cNvPr id="4" name="Slide Number Placeholder 3">
            <a:extLst>
              <a:ext uri="{FF2B5EF4-FFF2-40B4-BE49-F238E27FC236}">
                <a16:creationId xmlns:a16="http://schemas.microsoft.com/office/drawing/2014/main" id="{44D4C1C8-E2A7-0FD8-B065-950E011CD302}"/>
              </a:ext>
            </a:extLst>
          </p:cNvPr>
          <p:cNvSpPr>
            <a:spLocks noGrp="1"/>
          </p:cNvSpPr>
          <p:nvPr>
            <p:ph type="sldNum" sz="quarter" idx="5"/>
          </p:nvPr>
        </p:nvSpPr>
        <p:spPr/>
        <p:txBody>
          <a:bodyPr/>
          <a:lstStyle/>
          <a:p>
            <a:fld id="{871B2431-D351-4C6E-A3CF-9DFAC0E3E050}" type="slidenum">
              <a:rPr lang="cs-CZ" smtClean="0"/>
              <a:t>15</a:t>
            </a:fld>
            <a:endParaRPr lang="cs-CZ"/>
          </a:p>
        </p:txBody>
      </p:sp>
    </p:spTree>
    <p:extLst>
      <p:ext uri="{BB962C8B-B14F-4D97-AF65-F5344CB8AC3E}">
        <p14:creationId xmlns:p14="http://schemas.microsoft.com/office/powerpoint/2010/main" val="19734530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77A46-11DF-4547-082E-A5B6725B372E}"/>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7A7807C8-9134-D584-53F4-372DDF3C052C}"/>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8B86D66C-587E-B0F7-5736-A4CC76FCC711}"/>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7C9ABB02-3C35-0648-C721-9AB96D39B320}"/>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B6F12055-8583-0656-5849-64EDACDBA4E5}"/>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ea typeface="Calibri"/>
                <a:cs typeface="Calibri"/>
              </a:rPr>
              <a:t>No one person is an expert – three people leading (clinic, education, research)</a:t>
            </a:r>
          </a:p>
        </p:txBody>
      </p:sp>
      <p:sp>
        <p:nvSpPr>
          <p:cNvPr id="6" name="Footer Placeholder 5">
            <a:extLst>
              <a:ext uri="{FF2B5EF4-FFF2-40B4-BE49-F238E27FC236}">
                <a16:creationId xmlns:a16="http://schemas.microsoft.com/office/drawing/2014/main" id="{20432EB5-8A8C-D202-0D30-5B1243203560}"/>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EE41004D-E624-2EBC-C72A-8E627A95B62C}"/>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3434489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Institute for Whole Health Equity – our dreams for it – infusing our health system with these values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40354-6CBA-3090-C1BF-A4083A3243AC}"/>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547C4590-6126-E890-358E-703FF335984E}"/>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0D505E39-5799-9276-EB09-40A1D0C64082}"/>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E83357F5-6289-A611-0272-12678363120C}"/>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23AE4072-5E4F-F698-EDC8-507BB4A87BC5}"/>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Human Venn Diagram Exercise:</a:t>
            </a:r>
          </a:p>
          <a:p>
            <a:r>
              <a:rPr lang="en-US"/>
              <a:t>What of these circles does your work reside within? </a:t>
            </a:r>
          </a:p>
        </p:txBody>
      </p:sp>
      <p:sp>
        <p:nvSpPr>
          <p:cNvPr id="6" name="Footer Placeholder 5">
            <a:extLst>
              <a:ext uri="{FF2B5EF4-FFF2-40B4-BE49-F238E27FC236}">
                <a16:creationId xmlns:a16="http://schemas.microsoft.com/office/drawing/2014/main" id="{B283DE47-5AFC-4B88-D8A6-D86E2096D9AE}"/>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2134C7B1-9C6A-B835-CA23-9D3CF59220AB}"/>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7540555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ea typeface="Calibri"/>
                <a:cs typeface="Calibri"/>
              </a:rPr>
              <a:t>Un-Conference</a:t>
            </a:r>
          </a:p>
        </p:txBody>
      </p:sp>
      <p:sp>
        <p:nvSpPr>
          <p:cNvPr id="4" name="Slide Number Placeholder 3"/>
          <p:cNvSpPr>
            <a:spLocks noGrp="1"/>
          </p:cNvSpPr>
          <p:nvPr>
            <p:ph type="sldNum" sz="quarter" idx="5"/>
          </p:nvPr>
        </p:nvSpPr>
        <p:spPr/>
        <p:txBody>
          <a:bodyPr/>
          <a:lstStyle/>
          <a:p>
            <a:fld id="{871B2431-D351-4C6E-A3CF-9DFAC0E3E050}" type="slidenum">
              <a:rPr lang="cs-CZ" smtClean="0"/>
              <a:t>19</a:t>
            </a:fld>
            <a:endParaRPr lang="cs-CZ"/>
          </a:p>
        </p:txBody>
      </p:sp>
    </p:spTree>
    <p:extLst>
      <p:ext uri="{BB962C8B-B14F-4D97-AF65-F5344CB8AC3E}">
        <p14:creationId xmlns:p14="http://schemas.microsoft.com/office/powerpoint/2010/main" val="33585231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7CD11-330A-55BA-D2FB-FC6F2790A5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1F4478-1ACD-BA9C-BADE-123F67F6110B}"/>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B1FA8C47-BB76-4F47-A07E-BD8001557D05}"/>
              </a:ext>
            </a:extLst>
          </p:cNvPr>
          <p:cNvSpPr>
            <a:spLocks noGrp="1"/>
          </p:cNvSpPr>
          <p:nvPr>
            <p:ph type="body" idx="1"/>
          </p:nvPr>
        </p:nvSpPr>
        <p:spPr/>
        <p:txBody>
          <a:bodyPr/>
          <a:lstStyle/>
          <a:p>
            <a:r>
              <a:rPr lang="en-US">
                <a:ea typeface="Calibri"/>
                <a:cs typeface="Calibri"/>
              </a:rPr>
              <a:t>Un-Conference</a:t>
            </a:r>
          </a:p>
        </p:txBody>
      </p:sp>
      <p:sp>
        <p:nvSpPr>
          <p:cNvPr id="4" name="Slide Number Placeholder 3">
            <a:extLst>
              <a:ext uri="{FF2B5EF4-FFF2-40B4-BE49-F238E27FC236}">
                <a16:creationId xmlns:a16="http://schemas.microsoft.com/office/drawing/2014/main" id="{4E4356B2-9384-BBDC-3D6E-8570A7CA7CC3}"/>
              </a:ext>
            </a:extLst>
          </p:cNvPr>
          <p:cNvSpPr>
            <a:spLocks noGrp="1"/>
          </p:cNvSpPr>
          <p:nvPr>
            <p:ph type="sldNum" sz="quarter" idx="5"/>
          </p:nvPr>
        </p:nvSpPr>
        <p:spPr/>
        <p:txBody>
          <a:bodyPr/>
          <a:lstStyle/>
          <a:p>
            <a:fld id="{871B2431-D351-4C6E-A3CF-9DFAC0E3E050}" type="slidenum">
              <a:rPr lang="cs-CZ" smtClean="0"/>
              <a:t>20</a:t>
            </a:fld>
            <a:endParaRPr lang="cs-CZ"/>
          </a:p>
        </p:txBody>
      </p:sp>
    </p:spTree>
    <p:extLst>
      <p:ext uri="{BB962C8B-B14F-4D97-AF65-F5344CB8AC3E}">
        <p14:creationId xmlns:p14="http://schemas.microsoft.com/office/powerpoint/2010/main" val="21940686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F45A59-9BD3-14E4-368E-C3CE3DB82F8B}"/>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A7311D5B-4A20-C86E-581D-C5E4A1B89A39}"/>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1827EFF2-CF2E-E06F-847B-A2F2F60CA2DE}"/>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ABAC3B84-5A61-39FE-272D-FB7932053E10}"/>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3106DFA3-0991-97DF-72C9-3BBDA857BB33}"/>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ea typeface="Calibri"/>
                <a:cs typeface="Calibri"/>
              </a:rPr>
              <a:t>No one person is an expert – three people leading (clinic, education, research)</a:t>
            </a:r>
          </a:p>
        </p:txBody>
      </p:sp>
      <p:sp>
        <p:nvSpPr>
          <p:cNvPr id="6" name="Footer Placeholder 5">
            <a:extLst>
              <a:ext uri="{FF2B5EF4-FFF2-40B4-BE49-F238E27FC236}">
                <a16:creationId xmlns:a16="http://schemas.microsoft.com/office/drawing/2014/main" id="{3677E679-C026-03B8-BF56-5337607465DD}"/>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E9DFE7B3-B95C-7BCC-BB65-F5DBB86CDAFF}"/>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165068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931A70-5B1C-D1BE-6120-4613BB8058CB}"/>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BBEBDB23-1C46-A764-FA31-A43C05C2CCD2}"/>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FC0681DE-A885-EF9C-15E6-A86C0250A507}"/>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20E8F7DD-D25D-7D59-2603-D2BCE790DA3C}"/>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7A8646D2-4FDB-D4F6-0E7F-F0D48D09EFE6}"/>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Sue to lead a grounding, breath practice</a:t>
            </a:r>
          </a:p>
          <a:p>
            <a:r>
              <a:rPr lang="en-US" dirty="0"/>
              <a:t>Someone to talk about why this work is imperative in our current political climate </a:t>
            </a:r>
            <a:endParaRPr lang="en-US" dirty="0">
              <a:ea typeface="Calibri"/>
              <a:cs typeface="Calibri"/>
            </a:endParaRPr>
          </a:p>
        </p:txBody>
      </p:sp>
      <p:sp>
        <p:nvSpPr>
          <p:cNvPr id="6" name="Footer Placeholder 5">
            <a:extLst>
              <a:ext uri="{FF2B5EF4-FFF2-40B4-BE49-F238E27FC236}">
                <a16:creationId xmlns:a16="http://schemas.microsoft.com/office/drawing/2014/main" id="{232A4E28-8195-1A30-A9A5-A2871E104179}"/>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4C3DDBF4-CD7D-EE0B-2F4C-C0604D48E9E5}"/>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0891290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9C490-48ED-1D47-DE77-8F696D93FC30}"/>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29EBA425-540F-D4CD-8747-E1D98E1663D8}"/>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03447DAC-8FD2-4A31-EAB3-1D90A74901AF}"/>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2CD60595-A764-C7A7-310A-37B4379BBE26}"/>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BA2FE6FF-236A-CF7C-1CCA-417EDD58704F}"/>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ea typeface="Calibri"/>
                <a:cs typeface="Calibri"/>
              </a:rPr>
              <a:t>Nneka – Keep Going </a:t>
            </a:r>
          </a:p>
        </p:txBody>
      </p:sp>
      <p:sp>
        <p:nvSpPr>
          <p:cNvPr id="6" name="Footer Placeholder 5">
            <a:extLst>
              <a:ext uri="{FF2B5EF4-FFF2-40B4-BE49-F238E27FC236}">
                <a16:creationId xmlns:a16="http://schemas.microsoft.com/office/drawing/2014/main" id="{25A90048-B55D-A22A-DAF5-7464382B1CAC}"/>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AD53FA99-AC3F-E9A3-D724-61AA6E26FCB1}"/>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1287981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24F0EA-13F7-D5BD-AE4D-16AAAB766918}"/>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47C21177-36D5-FBF7-8DC1-91FAAB3ABBB0}"/>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B11AFC46-7C0A-2EA8-181B-F247ADDDAB22}"/>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0D22DED0-E599-F099-D244-7A01FFEDA947}"/>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75A27DA3-B709-3225-86F5-692D5C1596AA}"/>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Dr Prasad</a:t>
            </a:r>
            <a:endParaRPr lang="en-US" dirty="0">
              <a:ea typeface="Calibri"/>
              <a:cs typeface="Calibri"/>
            </a:endParaRPr>
          </a:p>
        </p:txBody>
      </p:sp>
      <p:sp>
        <p:nvSpPr>
          <p:cNvPr id="6" name="Footer Placeholder 5">
            <a:extLst>
              <a:ext uri="{FF2B5EF4-FFF2-40B4-BE49-F238E27FC236}">
                <a16:creationId xmlns:a16="http://schemas.microsoft.com/office/drawing/2014/main" id="{4FBFEBDA-6B5F-4AA0-AF14-73573117772F}"/>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C75D3D84-B09B-1F10-DAF5-A3F2A65B3D58}"/>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3048895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Dr Prasad</a:t>
            </a:r>
            <a:endParaRPr lang="en-US" dirty="0"/>
          </a:p>
          <a:p>
            <a:r>
              <a:rPr lang="en-US" dirty="0"/>
              <a:t>Reiterate why this work is imperative in our current political climate - Double down on DEI!!!!</a:t>
            </a:r>
          </a:p>
          <a:p>
            <a:r>
              <a:rPr lang="en-US" dirty="0">
                <a:ea typeface="Calibri"/>
                <a:cs typeface="Calibri"/>
              </a:rPr>
              <a:t>If you want, exchange a postcard with a friend :)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Sue </a:t>
            </a:r>
          </a:p>
          <a:p>
            <a:r>
              <a:rPr lang="en-US" dirty="0"/>
              <a:t>One word check out</a:t>
            </a:r>
          </a:p>
        </p:txBody>
      </p:sp>
      <p:sp>
        <p:nvSpPr>
          <p:cNvPr id="4" name="Slide Number Placeholder 3"/>
          <p:cNvSpPr>
            <a:spLocks noGrp="1"/>
          </p:cNvSpPr>
          <p:nvPr>
            <p:ph type="sldNum" sz="quarter" idx="5"/>
          </p:nvPr>
        </p:nvSpPr>
        <p:spPr/>
        <p:txBody>
          <a:bodyPr/>
          <a:lstStyle/>
          <a:p>
            <a:fld id="{871B2431-D351-4C6E-A3CF-9DFAC0E3E050}" type="slidenum">
              <a:rPr lang="cs-CZ" smtClean="0"/>
              <a:t>25</a:t>
            </a:fld>
            <a:endParaRPr lang="cs-CZ"/>
          </a:p>
        </p:txBody>
      </p:sp>
    </p:spTree>
    <p:extLst>
      <p:ext uri="{BB962C8B-B14F-4D97-AF65-F5344CB8AC3E}">
        <p14:creationId xmlns:p14="http://schemas.microsoft.com/office/powerpoint/2010/main" val="2011975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D26C7-9188-5783-3178-FA0772564BFD}"/>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55CF6B56-77AA-65A6-7B59-EC790D4A91CF}"/>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46E4DCDD-9462-D23C-77D0-9084DB57382A}"/>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1FF28652-8B19-A552-853A-74BA46A9C5C0}"/>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F1E4AA3D-F547-F290-F862-89D7381432DF}"/>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Dr Prasad</a:t>
            </a:r>
            <a:endParaRPr lang="en-US" dirty="0">
              <a:ea typeface="Calibri"/>
              <a:cs typeface="Calibri"/>
            </a:endParaRPr>
          </a:p>
        </p:txBody>
      </p:sp>
      <p:sp>
        <p:nvSpPr>
          <p:cNvPr id="6" name="Footer Placeholder 5">
            <a:extLst>
              <a:ext uri="{FF2B5EF4-FFF2-40B4-BE49-F238E27FC236}">
                <a16:creationId xmlns:a16="http://schemas.microsoft.com/office/drawing/2014/main" id="{9D669681-AE70-2B98-2C0B-59FA1316288C}"/>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FB01E4BA-D1BA-03DF-013A-5BD5EF56119B}"/>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525460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Dr Prasad </a:t>
            </a:r>
          </a:p>
        </p:txBody>
      </p:sp>
      <p:sp>
        <p:nvSpPr>
          <p:cNvPr id="4" name="Slide Number Placeholder 3"/>
          <p:cNvSpPr>
            <a:spLocks noGrp="1"/>
          </p:cNvSpPr>
          <p:nvPr>
            <p:ph type="sldNum" sz="quarter" idx="5"/>
          </p:nvPr>
        </p:nvSpPr>
        <p:spPr/>
        <p:txBody>
          <a:bodyPr/>
          <a:lstStyle/>
          <a:p>
            <a:fld id="{871B2431-D351-4C6E-A3CF-9DFAC0E3E050}" type="slidenum">
              <a:rPr lang="cs-CZ" smtClean="0"/>
              <a:t>5</a:t>
            </a:fld>
            <a:endParaRPr lang="cs-CZ"/>
          </a:p>
        </p:txBody>
      </p:sp>
    </p:spTree>
    <p:extLst>
      <p:ext uri="{BB962C8B-B14F-4D97-AF65-F5344CB8AC3E}">
        <p14:creationId xmlns:p14="http://schemas.microsoft.com/office/powerpoint/2010/main" val="793427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Human Venn Diagram Exercise:</a:t>
            </a:r>
          </a:p>
          <a:p>
            <a:r>
              <a:rPr lang="en-US"/>
              <a:t>What of these circles does your work reside within?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Cat to lead a grounding, breath practice</a:t>
            </a:r>
          </a:p>
          <a:p>
            <a:endParaRPr lang="en-US"/>
          </a:p>
          <a:p>
            <a:r>
              <a:rPr lang="en-US"/>
              <a:t>Someone to talk about why this work is imperative in our current political climate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When did you first recognize the overlap between IH and HE? </a:t>
            </a:r>
          </a:p>
          <a:p>
            <a:endParaRPr lang="en-US"/>
          </a:p>
          <a:p>
            <a:r>
              <a:rPr lang="en-US"/>
              <a:t>What partnerships arose from there? </a:t>
            </a:r>
          </a:p>
          <a:p>
            <a:endParaRPr lang="en-US"/>
          </a:p>
          <a:p>
            <a:r>
              <a:rPr lang="en-US"/>
              <a:t>Questions from our studio audience?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E7D226-58F8-123F-BA39-B73D9DB5A1F5}"/>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2E8B89AD-37AE-56FB-5FB7-D7F46ACF493E}"/>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AA6487BB-93E6-F4DC-1778-37C21C228A15}"/>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B6D9472D-7C39-7022-97A9-5C0A122067E1}"/>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0DBFC047-B78B-AB1A-8506-E687632D6FC7}"/>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Human Venn Diagram Exercise:</a:t>
            </a:r>
          </a:p>
          <a:p>
            <a:r>
              <a:rPr lang="en-US"/>
              <a:t>What of these circles does your work reside within? </a:t>
            </a:r>
          </a:p>
        </p:txBody>
      </p:sp>
      <p:sp>
        <p:nvSpPr>
          <p:cNvPr id="6" name="Footer Placeholder 5">
            <a:extLst>
              <a:ext uri="{FF2B5EF4-FFF2-40B4-BE49-F238E27FC236}">
                <a16:creationId xmlns:a16="http://schemas.microsoft.com/office/drawing/2014/main" id="{75F897D3-643B-D4FA-CEB0-3543DB07E497}"/>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1056C4D6-A602-1927-06A4-BB9A34381CA5}"/>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1079164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C86F1A-A8C5-FF9F-22F6-CF64C4CA3E48}"/>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6A65C7EA-B18D-F43B-B17B-9021D703F9DF}"/>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DAF32739-2103-1C00-B9D2-DE2225C66E47}"/>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AB1A81C7-C0C8-55E5-E1F7-395BE58CC3E9}"/>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DA052954-5D4A-24B9-B5AE-D28277792B4D}"/>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ea typeface="Calibri"/>
              <a:cs typeface="Calibri"/>
            </a:endParaRPr>
          </a:p>
        </p:txBody>
      </p:sp>
      <p:sp>
        <p:nvSpPr>
          <p:cNvPr id="6" name="Footer Placeholder 5">
            <a:extLst>
              <a:ext uri="{FF2B5EF4-FFF2-40B4-BE49-F238E27FC236}">
                <a16:creationId xmlns:a16="http://schemas.microsoft.com/office/drawing/2014/main" id="{52762781-C928-985C-6665-7BFFA50572B2}"/>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A4BABA87-799A-8475-6761-D76B00C3C2E8}"/>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714560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3/3/25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3/3/25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3/3/25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3/3/25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s://www.freewordcloudgenerator.com/generatewordcloud" TargetMode="External"/><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hyperlink" Target="https://sceneonradio.org/episode-33-made-in-america-seeing-white-part-3/"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2EDE3"/>
        </a:solidFill>
        <a:effectLst/>
      </p:bgPr>
    </p:bg>
    <p:spTree>
      <p:nvGrpSpPr>
        <p:cNvPr id="1" name=""/>
        <p:cNvGrpSpPr/>
        <p:nvPr/>
      </p:nvGrpSpPr>
      <p:grpSpPr>
        <a:xfrm>
          <a:off x="0" y="0"/>
          <a:ext cx="0" cy="0"/>
          <a:chOff x="0" y="0"/>
          <a:chExt cx="0" cy="0"/>
        </a:xfrm>
      </p:grpSpPr>
      <p:sp>
        <p:nvSpPr>
          <p:cNvPr id="2" name="Freeform 2"/>
          <p:cNvSpPr/>
          <p:nvPr/>
        </p:nvSpPr>
        <p:spPr>
          <a:xfrm>
            <a:off x="-1360525" y="-633005"/>
            <a:ext cx="21009051" cy="11553011"/>
          </a:xfrm>
          <a:custGeom>
            <a:avLst/>
            <a:gdLst/>
            <a:ahLst/>
            <a:cxnLst/>
            <a:rect l="l" t="t" r="r" b="b"/>
            <a:pathLst>
              <a:path w="21009051" h="11553011">
                <a:moveTo>
                  <a:pt x="0" y="0"/>
                </a:moveTo>
                <a:lnTo>
                  <a:pt x="21009050" y="0"/>
                </a:lnTo>
                <a:lnTo>
                  <a:pt x="21009050" y="11553010"/>
                </a:lnTo>
                <a:lnTo>
                  <a:pt x="0" y="11553010"/>
                </a:lnTo>
                <a:lnTo>
                  <a:pt x="0" y="0"/>
                </a:lnTo>
                <a:close/>
              </a:path>
            </a:pathLst>
          </a:custGeom>
          <a:blipFill>
            <a:blip r:embed="rId2">
              <a:extLst>
                <a:ext uri="{96DAC541-7B7A-43D3-8B79-37D633B846F1}">
                  <asvg:svgBlip xmlns:asvg="http://schemas.microsoft.com/office/drawing/2016/SVG/main" r:embed="rId3"/>
                </a:ext>
              </a:extLst>
            </a:blip>
            <a:stretch>
              <a:fillRect t="-38424" b="-43424"/>
            </a:stretch>
          </a:blipFill>
        </p:spPr>
      </p:sp>
      <p:sp>
        <p:nvSpPr>
          <p:cNvPr id="3" name="TextBox 3"/>
          <p:cNvSpPr txBox="1"/>
          <p:nvPr/>
        </p:nvSpPr>
        <p:spPr>
          <a:xfrm>
            <a:off x="2792856" y="2966434"/>
            <a:ext cx="12716755" cy="3770263"/>
          </a:xfrm>
          <a:prstGeom prst="rect">
            <a:avLst/>
          </a:prstGeom>
        </p:spPr>
        <p:txBody>
          <a:bodyPr wrap="square" lIns="0" tIns="0" rIns="0" bIns="0" rtlCol="0" anchor="t">
            <a:spAutoFit/>
          </a:bodyPr>
          <a:lstStyle/>
          <a:p>
            <a:pPr marL="0" lvl="0" indent="0" algn="ctr">
              <a:lnSpc>
                <a:spcPts val="9786"/>
              </a:lnSpc>
            </a:pPr>
            <a:r>
              <a:rPr lang="en-US" sz="7528" spc="165">
                <a:solidFill>
                  <a:srgbClr val="4E614D"/>
                </a:solidFill>
                <a:latin typeface="TAN Mon Cheri"/>
                <a:ea typeface="TAN Mon Cheri"/>
                <a:cs typeface="TAN Mon Cheri"/>
                <a:sym typeface="TAN Mon Cheri"/>
              </a:rPr>
              <a:t>Moving from </a:t>
            </a:r>
            <a:r>
              <a:rPr lang="en-US" sz="7528" spc="165">
                <a:solidFill>
                  <a:srgbClr val="000000"/>
                </a:solidFill>
                <a:latin typeface="TAN Mon Cheri"/>
                <a:ea typeface="TAN Mon Cheri"/>
                <a:cs typeface="TAN Mon Cheri"/>
                <a:sym typeface="TAN Mon Cheri"/>
              </a:rPr>
              <a:t>I</a:t>
            </a:r>
            <a:r>
              <a:rPr lang="en-US" sz="7528" spc="165">
                <a:solidFill>
                  <a:srgbClr val="4E614D"/>
                </a:solidFill>
                <a:latin typeface="TAN Mon Cheri"/>
                <a:ea typeface="TAN Mon Cheri"/>
                <a:cs typeface="TAN Mon Cheri"/>
                <a:sym typeface="TAN Mon Cheri"/>
              </a:rPr>
              <a:t> to </a:t>
            </a:r>
            <a:r>
              <a:rPr lang="en-US" sz="7528" spc="165">
                <a:solidFill>
                  <a:srgbClr val="000000"/>
                </a:solidFill>
                <a:latin typeface="TAN Mon Cheri"/>
                <a:ea typeface="TAN Mon Cheri"/>
                <a:cs typeface="TAN Mon Cheri"/>
                <a:sym typeface="TAN Mon Cheri"/>
              </a:rPr>
              <a:t>WE</a:t>
            </a:r>
            <a:r>
              <a:rPr lang="en-US" sz="7528" spc="165">
                <a:solidFill>
                  <a:srgbClr val="4E614D"/>
                </a:solidFill>
                <a:latin typeface="TAN Mon Cheri"/>
                <a:ea typeface="TAN Mon Cheri"/>
                <a:cs typeface="TAN Mon Cheri"/>
                <a:sym typeface="TAN Mon Cheri"/>
              </a:rPr>
              <a:t>: </a:t>
            </a:r>
            <a:r>
              <a:rPr lang="en-US" sz="7528" spc="165">
                <a:solidFill>
                  <a:srgbClr val="000000"/>
                </a:solidFill>
                <a:latin typeface="TAN Mon Cheri"/>
                <a:ea typeface="TAN Mon Cheri"/>
                <a:cs typeface="TAN Mon Cheri"/>
                <a:sym typeface="TAN Mon Cheri"/>
              </a:rPr>
              <a:t>I</a:t>
            </a:r>
            <a:r>
              <a:rPr lang="en-US" sz="7528" spc="165">
                <a:solidFill>
                  <a:srgbClr val="4E614D"/>
                </a:solidFill>
                <a:latin typeface="TAN Mon Cheri"/>
                <a:ea typeface="TAN Mon Cheri"/>
                <a:cs typeface="TAN Mon Cheri"/>
                <a:sym typeface="TAN Mon Cheri"/>
              </a:rPr>
              <a:t>ntegrative, </a:t>
            </a:r>
            <a:r>
              <a:rPr lang="en-US" sz="7528" spc="165">
                <a:solidFill>
                  <a:srgbClr val="000000"/>
                </a:solidFill>
                <a:latin typeface="TAN Mon Cheri"/>
                <a:ea typeface="TAN Mon Cheri"/>
                <a:cs typeface="TAN Mon Cheri"/>
                <a:sym typeface="TAN Mon Cheri"/>
              </a:rPr>
              <a:t>W</a:t>
            </a:r>
            <a:r>
              <a:rPr lang="en-US" sz="7528" spc="165">
                <a:solidFill>
                  <a:srgbClr val="4E614D"/>
                </a:solidFill>
                <a:latin typeface="TAN Mon Cheri"/>
                <a:ea typeface="TAN Mon Cheri"/>
                <a:cs typeface="TAN Mon Cheri"/>
                <a:sym typeface="TAN Mon Cheri"/>
              </a:rPr>
              <a:t>hole Health </a:t>
            </a:r>
            <a:r>
              <a:rPr lang="en-US" sz="7528" spc="165">
                <a:solidFill>
                  <a:srgbClr val="000000"/>
                </a:solidFill>
                <a:latin typeface="TAN Mon Cheri"/>
                <a:ea typeface="TAN Mon Cheri"/>
                <a:cs typeface="TAN Mon Cheri"/>
                <a:sym typeface="TAN Mon Cheri"/>
              </a:rPr>
              <a:t>E</a:t>
            </a:r>
            <a:r>
              <a:rPr lang="en-US" sz="7528" spc="165">
                <a:solidFill>
                  <a:srgbClr val="4E614D"/>
                </a:solidFill>
                <a:latin typeface="TAN Mon Cheri"/>
                <a:ea typeface="TAN Mon Cheri"/>
                <a:cs typeface="TAN Mon Cheri"/>
                <a:sym typeface="TAN Mon Cheri"/>
              </a:rPr>
              <a:t>quity (</a:t>
            </a:r>
            <a:r>
              <a:rPr lang="en-US" sz="7528" spc="165">
                <a:solidFill>
                  <a:srgbClr val="000000"/>
                </a:solidFill>
                <a:latin typeface="TAN Mon Cheri"/>
                <a:ea typeface="TAN Mon Cheri"/>
                <a:cs typeface="TAN Mon Cheri"/>
                <a:sym typeface="TAN Mon Cheri"/>
              </a:rPr>
              <a:t>I-WE</a:t>
            </a:r>
            <a:r>
              <a:rPr lang="en-US" sz="7528" spc="165">
                <a:solidFill>
                  <a:srgbClr val="4E614D"/>
                </a:solidFill>
                <a:latin typeface="TAN Mon Cheri"/>
                <a:ea typeface="TAN Mon Cheri"/>
                <a:cs typeface="TAN Mon Cheri"/>
                <a:sym typeface="TAN Mon Cheri"/>
              </a:rPr>
              <a:t>) </a:t>
            </a:r>
          </a:p>
        </p:txBody>
      </p:sp>
      <p:sp>
        <p:nvSpPr>
          <p:cNvPr id="4" name="TextBox 4"/>
          <p:cNvSpPr txBox="1"/>
          <p:nvPr/>
        </p:nvSpPr>
        <p:spPr>
          <a:xfrm>
            <a:off x="4379006" y="7952427"/>
            <a:ext cx="9544457" cy="1969770"/>
          </a:xfrm>
          <a:prstGeom prst="rect">
            <a:avLst/>
          </a:prstGeom>
        </p:spPr>
        <p:txBody>
          <a:bodyPr wrap="square" lIns="0" tIns="0" rIns="0" bIns="0" rtlCol="0" anchor="t">
            <a:spAutoFit/>
          </a:bodyPr>
          <a:lstStyle/>
          <a:p>
            <a:pPr algn="ctr"/>
            <a:r>
              <a:rPr lang="en-US" sz="3200" spc="231">
                <a:solidFill>
                  <a:srgbClr val="4E614D"/>
                </a:solidFill>
                <a:latin typeface="Open Sauce"/>
                <a:ea typeface="Open Sauce"/>
                <a:cs typeface="Open Sauce"/>
                <a:sym typeface="Open Sauce"/>
              </a:rPr>
              <a:t>Sue Haddow, MD</a:t>
            </a:r>
            <a:endParaRPr lang="en-US" sz="3200" spc="231">
              <a:solidFill>
                <a:srgbClr val="4E614D"/>
              </a:solidFill>
              <a:latin typeface="Open Sauce"/>
              <a:ea typeface="Open Sauce"/>
              <a:cs typeface="Open Sauce"/>
            </a:endParaRPr>
          </a:p>
          <a:p>
            <a:pPr algn="ctr"/>
            <a:r>
              <a:rPr lang="en-US" sz="3200" spc="231">
                <a:solidFill>
                  <a:srgbClr val="4E614D"/>
                </a:solidFill>
                <a:latin typeface="Open Sauce"/>
                <a:ea typeface="Open Sauce"/>
                <a:cs typeface="Open Sauce"/>
                <a:sym typeface="Open Sauce"/>
              </a:rPr>
              <a:t>Catherine Justice, DPT, C-IAYT, FAIHM</a:t>
            </a:r>
            <a:endParaRPr lang="en-US" sz="3200" spc="231">
              <a:solidFill>
                <a:srgbClr val="4E614D"/>
              </a:solidFill>
              <a:latin typeface="Open Sauce"/>
              <a:ea typeface="Open Sauce"/>
              <a:cs typeface="Open Sauce"/>
            </a:endParaRPr>
          </a:p>
          <a:p>
            <a:pPr algn="ctr"/>
            <a:r>
              <a:rPr lang="en-US" sz="3200" spc="231">
                <a:solidFill>
                  <a:srgbClr val="4E614D"/>
                </a:solidFill>
                <a:latin typeface="Open Sauce"/>
                <a:ea typeface="Open Sauce"/>
                <a:cs typeface="Open Sauce"/>
                <a:sym typeface="Open Sauce"/>
              </a:rPr>
              <a:t>Arti Prasad, MD, FACP, CPDC, CPE</a:t>
            </a:r>
            <a:endParaRPr lang="en-US" sz="3200" spc="231">
              <a:solidFill>
                <a:srgbClr val="4E614D"/>
              </a:solidFill>
              <a:latin typeface="Open Sauce"/>
              <a:ea typeface="Open Sauce"/>
              <a:cs typeface="Open Sauce"/>
            </a:endParaRPr>
          </a:p>
          <a:p>
            <a:pPr marL="0" lvl="0" indent="0" algn="ctr"/>
            <a:r>
              <a:rPr lang="en-US" sz="3200" spc="231">
                <a:solidFill>
                  <a:srgbClr val="4E614D"/>
                </a:solidFill>
                <a:latin typeface="Open Sauce"/>
                <a:ea typeface="Open Sauce"/>
                <a:cs typeface="Open Sauce"/>
                <a:sym typeface="Open Sauce"/>
              </a:rPr>
              <a:t>Nneka Sederstrom, PhD</a:t>
            </a:r>
            <a:endParaRPr lang="en-US" sz="3200" spc="231">
              <a:solidFill>
                <a:srgbClr val="4E614D"/>
              </a:solidFill>
              <a:latin typeface="Open Sauce"/>
              <a:ea typeface="Open Sauce"/>
              <a:cs typeface="Open Sauce"/>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2EDE3"/>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6525927"/>
            <a:chOff x="0" y="0"/>
            <a:chExt cx="24384000" cy="8701235"/>
          </a:xfrm>
        </p:grpSpPr>
        <p:pic>
          <p:nvPicPr>
            <p:cNvPr id="3" name="Picture 3"/>
            <p:cNvPicPr>
              <a:picLocks noChangeAspect="1"/>
            </p:cNvPicPr>
            <p:nvPr/>
          </p:nvPicPr>
          <p:blipFill>
            <a:blip r:embed="rId2"/>
            <a:srcRect t="23245" b="23245"/>
            <a:stretch>
              <a:fillRect/>
            </a:stretch>
          </p:blipFill>
          <p:spPr>
            <a:xfrm>
              <a:off x="0" y="0"/>
              <a:ext cx="24384000" cy="8701235"/>
            </a:xfrm>
            <a:prstGeom prst="rect">
              <a:avLst/>
            </a:prstGeom>
          </p:spPr>
        </p:pic>
      </p:grpSp>
      <p:sp>
        <p:nvSpPr>
          <p:cNvPr id="4" name="TextBox 4"/>
          <p:cNvSpPr txBox="1"/>
          <p:nvPr/>
        </p:nvSpPr>
        <p:spPr>
          <a:xfrm>
            <a:off x="4239698" y="2823206"/>
            <a:ext cx="8968559" cy="1309974"/>
          </a:xfrm>
          <a:prstGeom prst="rect">
            <a:avLst/>
          </a:prstGeom>
        </p:spPr>
        <p:txBody>
          <a:bodyPr wrap="square" lIns="0" tIns="0" rIns="0" bIns="0" rtlCol="0" anchor="t">
            <a:spAutoFit/>
          </a:bodyPr>
          <a:lstStyle/>
          <a:p>
            <a:pPr>
              <a:lnSpc>
                <a:spcPts val="10639"/>
              </a:lnSpc>
              <a:spcBef>
                <a:spcPct val="0"/>
              </a:spcBef>
            </a:pPr>
            <a:r>
              <a:rPr lang="en-US" sz="7550" i="1">
                <a:solidFill>
                  <a:srgbClr val="FFFFFF"/>
                </a:solidFill>
                <a:latin typeface="Baskerville Display PT Italics"/>
                <a:ea typeface="Baskerville Display PT Italics"/>
                <a:cs typeface="Baskerville Display PT Italics"/>
                <a:sym typeface="Baskerville Display PT Italics"/>
              </a:rPr>
              <a:t>Group Discussion</a:t>
            </a:r>
            <a:endParaRPr lang="en-US" sz="7599" i="1">
              <a:solidFill>
                <a:srgbClr val="FFFFFF"/>
              </a:solidFill>
              <a:latin typeface="Baskerville Display PT Italics"/>
              <a:ea typeface="Baskerville Display PT Italics"/>
              <a:cs typeface="Baskerville Display PT Italics"/>
              <a:sym typeface="Baskerville Display PT Italics"/>
            </a:endParaRPr>
          </a:p>
        </p:txBody>
      </p:sp>
      <p:sp>
        <p:nvSpPr>
          <p:cNvPr id="5" name="TextBox 5"/>
          <p:cNvSpPr txBox="1"/>
          <p:nvPr/>
        </p:nvSpPr>
        <p:spPr>
          <a:xfrm>
            <a:off x="4236813" y="3982719"/>
            <a:ext cx="10219012" cy="1160781"/>
          </a:xfrm>
          <a:prstGeom prst="rect">
            <a:avLst/>
          </a:prstGeom>
        </p:spPr>
        <p:txBody>
          <a:bodyPr lIns="0" tIns="0" rIns="0" bIns="0" rtlCol="0" anchor="t">
            <a:spAutoFit/>
          </a:bodyPr>
          <a:lstStyle/>
          <a:p>
            <a:pPr algn="l">
              <a:lnSpc>
                <a:spcPts val="9519"/>
              </a:lnSpc>
              <a:spcBef>
                <a:spcPct val="0"/>
              </a:spcBef>
            </a:pPr>
            <a:r>
              <a:rPr lang="en-US" sz="6799" u="sng" dirty="0">
                <a:solidFill>
                  <a:srgbClr val="FFFFFF"/>
                </a:solidFill>
                <a:latin typeface="Ansam"/>
                <a:ea typeface="Ansam"/>
                <a:cs typeface="Ansam"/>
                <a:sym typeface="Ansam"/>
                <a:hlinkClick r:id="rId3" tooltip="https://www.freewordcloudgenerator.com/generatewordcloud"/>
              </a:rPr>
              <a:t>WORD CLOUD</a:t>
            </a:r>
          </a:p>
        </p:txBody>
      </p:sp>
      <p:sp>
        <p:nvSpPr>
          <p:cNvPr id="6" name="TextBox 6"/>
          <p:cNvSpPr txBox="1"/>
          <p:nvPr/>
        </p:nvSpPr>
        <p:spPr>
          <a:xfrm>
            <a:off x="222233" y="6616488"/>
            <a:ext cx="3635466" cy="3559949"/>
          </a:xfrm>
          <a:prstGeom prst="rect">
            <a:avLst/>
          </a:prstGeom>
        </p:spPr>
        <p:txBody>
          <a:bodyPr lIns="0" tIns="0" rIns="0" bIns="0" rtlCol="0" anchor="t">
            <a:spAutoFit/>
          </a:bodyPr>
          <a:lstStyle/>
          <a:p>
            <a:pPr marL="431800" lvl="1" indent="-215900" algn="l">
              <a:lnSpc>
                <a:spcPts val="2800"/>
              </a:lnSpc>
              <a:buFont typeface="Arial"/>
              <a:buChar char="•"/>
            </a:pPr>
            <a:r>
              <a:rPr lang="en-US" sz="2000" spc="120">
                <a:solidFill>
                  <a:srgbClr val="4E614D"/>
                </a:solidFill>
                <a:latin typeface="Open Sauce Light"/>
                <a:ea typeface="Open Sauce Light"/>
                <a:cs typeface="Open Sauce Light"/>
                <a:sym typeface="Open Sauce Light"/>
              </a:rPr>
              <a:t>Authenticity</a:t>
            </a:r>
            <a:endParaRPr lang="en-US"/>
          </a:p>
          <a:p>
            <a:pPr marL="431800" lvl="1" indent="-215900" algn="l">
              <a:lnSpc>
                <a:spcPts val="2800"/>
              </a:lnSpc>
              <a:buFont typeface="Arial"/>
              <a:buChar char="•"/>
            </a:pPr>
            <a:r>
              <a:rPr lang="en-US" sz="2000" spc="120">
                <a:solidFill>
                  <a:srgbClr val="4E614D"/>
                </a:solidFill>
                <a:latin typeface="Open Sauce Light"/>
                <a:ea typeface="Open Sauce Light"/>
                <a:cs typeface="Open Sauce Light"/>
                <a:sym typeface="Open Sauce Light"/>
              </a:rPr>
              <a:t>Adventure</a:t>
            </a:r>
            <a:endParaRPr lang="en-US" sz="2000" spc="120">
              <a:solidFill>
                <a:srgbClr val="4E614D"/>
              </a:solidFill>
              <a:latin typeface="Open Sauce Light"/>
              <a:ea typeface="Open Sauce Light"/>
              <a:cs typeface="Open Sauce Light"/>
            </a:endParaRPr>
          </a:p>
          <a:p>
            <a:pPr marL="431800" lvl="1" indent="-215900" algn="l">
              <a:lnSpc>
                <a:spcPts val="2800"/>
              </a:lnSpc>
              <a:buFont typeface="Arial"/>
              <a:buChar char="•"/>
            </a:pPr>
            <a:r>
              <a:rPr lang="en-US" sz="2000" spc="120">
                <a:solidFill>
                  <a:srgbClr val="4E614D"/>
                </a:solidFill>
                <a:latin typeface="Open Sauce Light"/>
                <a:ea typeface="Open Sauce Light"/>
                <a:cs typeface="Open Sauce Light"/>
                <a:sym typeface="Open Sauce Light"/>
              </a:rPr>
              <a:t>Authority</a:t>
            </a:r>
            <a:endParaRPr lang="en-US" sz="2000" spc="120">
              <a:solidFill>
                <a:srgbClr val="4E614D"/>
              </a:solidFill>
              <a:latin typeface="Open Sauce Light"/>
              <a:ea typeface="Open Sauce Light"/>
              <a:cs typeface="Open Sauce Light"/>
            </a:endParaRPr>
          </a:p>
          <a:p>
            <a:pPr marL="431800" lvl="1" indent="-215900" algn="l">
              <a:lnSpc>
                <a:spcPts val="2800"/>
              </a:lnSpc>
              <a:buFont typeface="Arial"/>
              <a:buChar char="•"/>
            </a:pPr>
            <a:r>
              <a:rPr lang="en-US" sz="2000" spc="120">
                <a:solidFill>
                  <a:srgbClr val="4E614D"/>
                </a:solidFill>
                <a:latin typeface="Open Sauce Light"/>
                <a:ea typeface="Open Sauce Light"/>
                <a:cs typeface="Open Sauce Light"/>
                <a:sym typeface="Open Sauce Light"/>
              </a:rPr>
              <a:t>Autonomy</a:t>
            </a:r>
            <a:endParaRPr lang="en-US" sz="2000" spc="120">
              <a:solidFill>
                <a:srgbClr val="4E614D"/>
              </a:solidFill>
              <a:latin typeface="Open Sauce Light"/>
              <a:ea typeface="Open Sauce Light"/>
              <a:cs typeface="Open Sauce Light"/>
            </a:endParaRPr>
          </a:p>
          <a:p>
            <a:pPr marL="431800" lvl="1" indent="-215900" algn="l">
              <a:lnSpc>
                <a:spcPts val="2800"/>
              </a:lnSpc>
              <a:buFont typeface="Arial"/>
              <a:buChar char="•"/>
            </a:pPr>
            <a:r>
              <a:rPr lang="en-US" sz="2000" spc="120">
                <a:solidFill>
                  <a:srgbClr val="4E614D"/>
                </a:solidFill>
                <a:latin typeface="Open Sauce Light"/>
                <a:ea typeface="Open Sauce Light"/>
                <a:cs typeface="Open Sauce Light"/>
                <a:sym typeface="Open Sauce Light"/>
              </a:rPr>
              <a:t>Balance</a:t>
            </a:r>
            <a:endParaRPr lang="en-US" sz="2000" spc="120">
              <a:solidFill>
                <a:srgbClr val="4E614D"/>
              </a:solidFill>
              <a:latin typeface="Open Sauce Light"/>
              <a:ea typeface="Open Sauce Light"/>
              <a:cs typeface="Open Sauce Light"/>
            </a:endParaRPr>
          </a:p>
          <a:p>
            <a:pPr marL="431800" lvl="1" indent="-215900" algn="l">
              <a:lnSpc>
                <a:spcPts val="2800"/>
              </a:lnSpc>
              <a:buFont typeface="Arial"/>
              <a:buChar char="•"/>
            </a:pPr>
            <a:r>
              <a:rPr lang="en-US" sz="2000" spc="120">
                <a:solidFill>
                  <a:srgbClr val="4E614D"/>
                </a:solidFill>
                <a:latin typeface="Open Sauce Light"/>
                <a:ea typeface="Open Sauce Light"/>
                <a:cs typeface="Open Sauce Light"/>
                <a:sym typeface="Open Sauce Light"/>
              </a:rPr>
              <a:t>Beauty</a:t>
            </a:r>
            <a:endParaRPr lang="en-US" sz="2000" spc="120">
              <a:solidFill>
                <a:srgbClr val="4E614D"/>
              </a:solidFill>
              <a:latin typeface="Open Sauce Light"/>
              <a:ea typeface="Open Sauce Light"/>
              <a:cs typeface="Open Sauce Light"/>
            </a:endParaRPr>
          </a:p>
          <a:p>
            <a:pPr marL="431800" lvl="1" indent="-215900">
              <a:lnSpc>
                <a:spcPts val="2800"/>
              </a:lnSpc>
              <a:buFont typeface="Arial"/>
              <a:buChar char="•"/>
            </a:pPr>
            <a:r>
              <a:rPr lang="en-US" sz="2000" spc="120">
                <a:solidFill>
                  <a:srgbClr val="4E614D"/>
                </a:solidFill>
                <a:latin typeface="Open Sauce Light"/>
                <a:ea typeface="Open Sauce Light"/>
                <a:cs typeface="Open Sauce Light"/>
              </a:rPr>
              <a:t>Belonging</a:t>
            </a:r>
            <a:endParaRPr lang="en-US" sz="2000" spc="120">
              <a:solidFill>
                <a:srgbClr val="4E614D"/>
              </a:solidFill>
              <a:latin typeface="Open Sauce Light"/>
              <a:ea typeface="Open Sauce Light"/>
              <a:cs typeface="Open Sauce Light"/>
              <a:sym typeface="Open Sauce Light"/>
            </a:endParaRPr>
          </a:p>
          <a:p>
            <a:pPr marL="431800" lvl="1" indent="-215900" algn="l">
              <a:lnSpc>
                <a:spcPts val="2800"/>
              </a:lnSpc>
              <a:buFont typeface="Arial"/>
              <a:buChar char="•"/>
            </a:pPr>
            <a:r>
              <a:rPr lang="en-US" sz="2000" spc="120">
                <a:solidFill>
                  <a:srgbClr val="4E614D"/>
                </a:solidFill>
                <a:latin typeface="Open Sauce Light"/>
                <a:ea typeface="Open Sauce Light"/>
                <a:cs typeface="Open Sauce Light"/>
                <a:sym typeface="Open Sauce Light"/>
              </a:rPr>
              <a:t>Boldness</a:t>
            </a:r>
            <a:endParaRPr lang="en-US" sz="2000" spc="120">
              <a:solidFill>
                <a:srgbClr val="4E614D"/>
              </a:solidFill>
              <a:latin typeface="Open Sauce Light"/>
              <a:ea typeface="Open Sauce Light"/>
              <a:cs typeface="Open Sauce Light"/>
            </a:endParaRPr>
          </a:p>
          <a:p>
            <a:pPr marL="431800" lvl="1" indent="-215900" algn="l">
              <a:lnSpc>
                <a:spcPts val="2800"/>
              </a:lnSpc>
              <a:buFont typeface="Arial"/>
              <a:buChar char="•"/>
            </a:pPr>
            <a:r>
              <a:rPr lang="en-US" sz="2000" spc="120">
                <a:solidFill>
                  <a:srgbClr val="4E614D"/>
                </a:solidFill>
                <a:latin typeface="Open Sauce Light"/>
                <a:ea typeface="Open Sauce Light"/>
                <a:cs typeface="Open Sauce Light"/>
                <a:sym typeface="Open Sauce Light"/>
              </a:rPr>
              <a:t>Compassion</a:t>
            </a:r>
            <a:endParaRPr lang="en-US" sz="2000" spc="120">
              <a:solidFill>
                <a:srgbClr val="4E614D"/>
              </a:solidFill>
              <a:latin typeface="Open Sauce Light"/>
              <a:ea typeface="Open Sauce Light"/>
              <a:cs typeface="Open Sauce Light"/>
            </a:endParaRPr>
          </a:p>
          <a:p>
            <a:pPr marL="431800" lvl="1" indent="-215900" algn="l">
              <a:lnSpc>
                <a:spcPts val="2800"/>
              </a:lnSpc>
              <a:buFont typeface="Arial"/>
              <a:buChar char="•"/>
            </a:pPr>
            <a:r>
              <a:rPr lang="en-US" sz="2000" spc="120">
                <a:solidFill>
                  <a:srgbClr val="4E614D"/>
                </a:solidFill>
                <a:latin typeface="Open Sauce Light"/>
                <a:ea typeface="Open Sauce Light"/>
                <a:cs typeface="Open Sauce Light"/>
                <a:sym typeface="Open Sauce Light"/>
              </a:rPr>
              <a:t>Challenge</a:t>
            </a:r>
            <a:endParaRPr lang="en-US" sz="2000" spc="120">
              <a:solidFill>
                <a:srgbClr val="4E614D"/>
              </a:solidFill>
              <a:latin typeface="Open Sauce Light"/>
              <a:ea typeface="Open Sauce Light"/>
              <a:cs typeface="Open Sauce Light"/>
            </a:endParaRPr>
          </a:p>
        </p:txBody>
      </p:sp>
      <p:sp>
        <p:nvSpPr>
          <p:cNvPr id="7" name="TextBox 7"/>
          <p:cNvSpPr txBox="1"/>
          <p:nvPr/>
        </p:nvSpPr>
        <p:spPr>
          <a:xfrm>
            <a:off x="3173307" y="6616488"/>
            <a:ext cx="2835845" cy="3559949"/>
          </a:xfrm>
          <a:prstGeom prst="rect">
            <a:avLst/>
          </a:prstGeom>
        </p:spPr>
        <p:txBody>
          <a:bodyPr lIns="0" tIns="0" rIns="0" bIns="0" rtlCol="0" anchor="t">
            <a:spAutoFit/>
          </a:bodyPr>
          <a:lstStyle/>
          <a:p>
            <a:pPr marL="431800" lvl="1" indent="-215900" algn="l">
              <a:lnSpc>
                <a:spcPts val="2800"/>
              </a:lnSpc>
              <a:buFont typeface="Arial"/>
              <a:buChar char="•"/>
            </a:pPr>
            <a:r>
              <a:rPr lang="en-US" sz="2000" spc="120">
                <a:solidFill>
                  <a:srgbClr val="4E614D"/>
                </a:solidFill>
                <a:latin typeface="Open Sauce Light"/>
                <a:ea typeface="Open Sauce Light"/>
                <a:cs typeface="Open Sauce Light"/>
                <a:sym typeface="Open Sauce Light"/>
              </a:rPr>
              <a:t>Citizenship</a:t>
            </a:r>
            <a:endParaRPr lang="en-US"/>
          </a:p>
          <a:p>
            <a:pPr marL="431800" lvl="1" indent="-215900" algn="l">
              <a:lnSpc>
                <a:spcPts val="2800"/>
              </a:lnSpc>
              <a:buFont typeface="Arial"/>
              <a:buChar char="•"/>
            </a:pPr>
            <a:r>
              <a:rPr lang="en-US" sz="2000" spc="120">
                <a:solidFill>
                  <a:srgbClr val="4E614D"/>
                </a:solidFill>
                <a:latin typeface="Open Sauce Light"/>
                <a:ea typeface="Open Sauce Light"/>
                <a:cs typeface="Open Sauce Light"/>
                <a:sym typeface="Open Sauce Light"/>
              </a:rPr>
              <a:t>Community</a:t>
            </a:r>
            <a:endParaRPr lang="en-US" sz="2000" spc="120">
              <a:solidFill>
                <a:srgbClr val="4E614D"/>
              </a:solidFill>
              <a:latin typeface="Open Sauce Light"/>
              <a:ea typeface="Open Sauce Light"/>
              <a:cs typeface="Open Sauce Light"/>
            </a:endParaRPr>
          </a:p>
          <a:p>
            <a:pPr marL="431800" lvl="1" indent="-215900" algn="l">
              <a:lnSpc>
                <a:spcPts val="2800"/>
              </a:lnSpc>
              <a:buFont typeface="Arial"/>
              <a:buChar char="•"/>
            </a:pPr>
            <a:r>
              <a:rPr lang="en-US" sz="2000" spc="120">
                <a:solidFill>
                  <a:srgbClr val="4E614D"/>
                </a:solidFill>
                <a:latin typeface="Open Sauce Light"/>
                <a:ea typeface="Open Sauce Light"/>
                <a:cs typeface="Open Sauce Light"/>
                <a:sym typeface="Open Sauce Light"/>
              </a:rPr>
              <a:t>Contribution</a:t>
            </a:r>
            <a:endParaRPr lang="en-US" sz="2000" spc="120">
              <a:solidFill>
                <a:srgbClr val="4E614D"/>
              </a:solidFill>
              <a:latin typeface="Open Sauce Light"/>
              <a:ea typeface="Open Sauce Light"/>
              <a:cs typeface="Open Sauce Light"/>
            </a:endParaRPr>
          </a:p>
          <a:p>
            <a:pPr marL="431800" lvl="1" indent="-215900" algn="l">
              <a:lnSpc>
                <a:spcPts val="2800"/>
              </a:lnSpc>
              <a:buFont typeface="Arial"/>
              <a:buChar char="•"/>
            </a:pPr>
            <a:r>
              <a:rPr lang="en-US" sz="2000" spc="120">
                <a:solidFill>
                  <a:srgbClr val="4E614D"/>
                </a:solidFill>
                <a:latin typeface="Open Sauce Light"/>
                <a:ea typeface="Open Sauce Light"/>
                <a:cs typeface="Open Sauce Light"/>
                <a:sym typeface="Open Sauce Light"/>
              </a:rPr>
              <a:t>Creativity</a:t>
            </a:r>
            <a:endParaRPr lang="en-US" sz="2000" spc="120">
              <a:solidFill>
                <a:srgbClr val="4E614D"/>
              </a:solidFill>
              <a:latin typeface="Open Sauce Light"/>
              <a:ea typeface="Open Sauce Light"/>
              <a:cs typeface="Open Sauce Light"/>
            </a:endParaRPr>
          </a:p>
          <a:p>
            <a:pPr marL="431800" lvl="1" indent="-215900">
              <a:lnSpc>
                <a:spcPts val="2800"/>
              </a:lnSpc>
              <a:buFont typeface="Arial"/>
              <a:buChar char="•"/>
            </a:pPr>
            <a:r>
              <a:rPr lang="en-US" sz="2000" spc="120">
                <a:solidFill>
                  <a:srgbClr val="4E614D"/>
                </a:solidFill>
                <a:latin typeface="Open Sauce Light"/>
                <a:ea typeface="Open Sauce Light"/>
                <a:cs typeface="Open Sauce Light"/>
              </a:rPr>
              <a:t>Culture</a:t>
            </a:r>
            <a:endParaRPr lang="en-US" sz="2000" spc="120">
              <a:solidFill>
                <a:srgbClr val="4E614D"/>
              </a:solidFill>
              <a:latin typeface="Open Sauce Light"/>
              <a:ea typeface="Open Sauce Light"/>
              <a:cs typeface="Open Sauce Light"/>
              <a:sym typeface="Open Sauce Light"/>
            </a:endParaRPr>
          </a:p>
          <a:p>
            <a:pPr marL="431800" lvl="1" indent="-215900" algn="l">
              <a:lnSpc>
                <a:spcPts val="2800"/>
              </a:lnSpc>
              <a:buFont typeface="Arial"/>
              <a:buChar char="•"/>
            </a:pPr>
            <a:r>
              <a:rPr lang="en-US" sz="2000" spc="120">
                <a:solidFill>
                  <a:srgbClr val="4E614D"/>
                </a:solidFill>
                <a:latin typeface="Open Sauce Light"/>
                <a:ea typeface="Open Sauce Light"/>
                <a:cs typeface="Open Sauce Light"/>
                <a:sym typeface="Open Sauce Light"/>
              </a:rPr>
              <a:t>Curiosity</a:t>
            </a:r>
            <a:endParaRPr lang="en-US" sz="2000" spc="120">
              <a:solidFill>
                <a:srgbClr val="4E614D"/>
              </a:solidFill>
              <a:latin typeface="Open Sauce Light"/>
              <a:ea typeface="Open Sauce Light"/>
              <a:cs typeface="Open Sauce Light"/>
            </a:endParaRPr>
          </a:p>
          <a:p>
            <a:pPr marL="431800" lvl="1" indent="-215900" algn="l">
              <a:lnSpc>
                <a:spcPts val="2800"/>
              </a:lnSpc>
              <a:buFont typeface="Arial"/>
              <a:buChar char="•"/>
            </a:pPr>
            <a:r>
              <a:rPr lang="en-US" sz="2000" spc="120">
                <a:solidFill>
                  <a:srgbClr val="4E614D"/>
                </a:solidFill>
                <a:latin typeface="Open Sauce Light"/>
                <a:ea typeface="Open Sauce Light"/>
                <a:cs typeface="Open Sauce Light"/>
                <a:sym typeface="Open Sauce Light"/>
              </a:rPr>
              <a:t>Determination</a:t>
            </a:r>
            <a:endParaRPr lang="en-US" sz="2000" spc="120">
              <a:solidFill>
                <a:srgbClr val="4E614D"/>
              </a:solidFill>
              <a:latin typeface="Open Sauce Light"/>
              <a:ea typeface="Open Sauce Light"/>
              <a:cs typeface="Open Sauce Light"/>
            </a:endParaRPr>
          </a:p>
          <a:p>
            <a:pPr marL="431800" lvl="1" indent="-215900">
              <a:lnSpc>
                <a:spcPts val="2800"/>
              </a:lnSpc>
              <a:buFont typeface="Arial"/>
              <a:buChar char="•"/>
            </a:pPr>
            <a:r>
              <a:rPr lang="en-US" sz="2000" spc="120">
                <a:solidFill>
                  <a:srgbClr val="4E614D"/>
                </a:solidFill>
                <a:latin typeface="Open Sauce Light"/>
                <a:ea typeface="Open Sauce Light"/>
                <a:cs typeface="Open Sauce Light"/>
              </a:rPr>
              <a:t>Diversity</a:t>
            </a:r>
            <a:endParaRPr lang="en-US" sz="2000" spc="120">
              <a:solidFill>
                <a:srgbClr val="4E614D"/>
              </a:solidFill>
              <a:latin typeface="Open Sauce Light"/>
              <a:ea typeface="Open Sauce Light"/>
              <a:cs typeface="Open Sauce Light"/>
              <a:sym typeface="Open Sauce Light"/>
            </a:endParaRPr>
          </a:p>
          <a:p>
            <a:pPr marL="431800" lvl="1" indent="-215900">
              <a:lnSpc>
                <a:spcPts val="2800"/>
              </a:lnSpc>
              <a:buFont typeface="Arial"/>
              <a:buChar char="•"/>
            </a:pPr>
            <a:r>
              <a:rPr lang="en-US" sz="2000" spc="120">
                <a:solidFill>
                  <a:srgbClr val="4E614D"/>
                </a:solidFill>
                <a:latin typeface="Open Sauce Light"/>
                <a:ea typeface="Open Sauce Light"/>
                <a:cs typeface="Open Sauce Light"/>
              </a:rPr>
              <a:t>Equity/ Fairness</a:t>
            </a:r>
          </a:p>
          <a:p>
            <a:pPr marL="431800" lvl="1" indent="-215900" algn="l">
              <a:lnSpc>
                <a:spcPts val="2800"/>
              </a:lnSpc>
              <a:buFont typeface="Arial"/>
              <a:buChar char="•"/>
            </a:pPr>
            <a:r>
              <a:rPr lang="en-US" sz="2000" spc="120">
                <a:solidFill>
                  <a:srgbClr val="4E614D"/>
                </a:solidFill>
                <a:latin typeface="Open Sauce Light"/>
                <a:ea typeface="Open Sauce Light"/>
                <a:cs typeface="Open Sauce Light"/>
                <a:sym typeface="Open Sauce Light"/>
              </a:rPr>
              <a:t>Faith</a:t>
            </a:r>
            <a:endParaRPr lang="en-US" sz="2000" spc="120">
              <a:solidFill>
                <a:srgbClr val="4E614D"/>
              </a:solidFill>
              <a:latin typeface="Open Sauce Light"/>
              <a:ea typeface="Open Sauce Light"/>
              <a:cs typeface="Open Sauce Light"/>
            </a:endParaRPr>
          </a:p>
        </p:txBody>
      </p:sp>
      <p:sp>
        <p:nvSpPr>
          <p:cNvPr id="8" name="TextBox 8"/>
          <p:cNvSpPr txBox="1"/>
          <p:nvPr/>
        </p:nvSpPr>
        <p:spPr>
          <a:xfrm>
            <a:off x="6260722" y="6616488"/>
            <a:ext cx="3342271" cy="3559949"/>
          </a:xfrm>
          <a:prstGeom prst="rect">
            <a:avLst/>
          </a:prstGeom>
        </p:spPr>
        <p:txBody>
          <a:bodyPr lIns="0" tIns="0" rIns="0" bIns="0" rtlCol="0" anchor="t">
            <a:spAutoFit/>
          </a:bodyPr>
          <a:lstStyle/>
          <a:p>
            <a:pPr marL="431800" lvl="1" indent="-215900" algn="l">
              <a:lnSpc>
                <a:spcPts val="2800"/>
              </a:lnSpc>
              <a:buFont typeface="Arial"/>
              <a:buChar char="•"/>
            </a:pPr>
            <a:r>
              <a:rPr lang="en-US" sz="2000" spc="120">
                <a:solidFill>
                  <a:srgbClr val="4E614D"/>
                </a:solidFill>
                <a:latin typeface="Open Sauce Light"/>
                <a:ea typeface="Open Sauce Light"/>
                <a:cs typeface="Open Sauce Light"/>
                <a:sym typeface="Open Sauce Light"/>
              </a:rPr>
              <a:t>Friendships</a:t>
            </a:r>
            <a:endParaRPr lang="en-US"/>
          </a:p>
          <a:p>
            <a:pPr marL="431800" lvl="1" indent="-215900" algn="l">
              <a:lnSpc>
                <a:spcPts val="2800"/>
              </a:lnSpc>
              <a:buFont typeface="Arial"/>
              <a:buChar char="•"/>
            </a:pPr>
            <a:r>
              <a:rPr lang="en-US" sz="2000" spc="120">
                <a:solidFill>
                  <a:srgbClr val="4E614D"/>
                </a:solidFill>
                <a:latin typeface="Open Sauce Light"/>
                <a:ea typeface="Open Sauce Light"/>
                <a:cs typeface="Open Sauce Light"/>
                <a:sym typeface="Open Sauce Light"/>
              </a:rPr>
              <a:t>Fun</a:t>
            </a:r>
            <a:endParaRPr lang="en-US" sz="2000" spc="120">
              <a:solidFill>
                <a:srgbClr val="4E614D"/>
              </a:solidFill>
              <a:latin typeface="Open Sauce Light"/>
              <a:ea typeface="Open Sauce Light"/>
              <a:cs typeface="Open Sauce Light"/>
            </a:endParaRPr>
          </a:p>
          <a:p>
            <a:pPr marL="431800" lvl="1" indent="-215900" algn="l">
              <a:lnSpc>
                <a:spcPts val="2800"/>
              </a:lnSpc>
              <a:buFont typeface="Arial"/>
              <a:buChar char="•"/>
            </a:pPr>
            <a:r>
              <a:rPr lang="en-US" sz="2000" spc="120">
                <a:solidFill>
                  <a:srgbClr val="4E614D"/>
                </a:solidFill>
                <a:latin typeface="Open Sauce Light"/>
                <a:ea typeface="Open Sauce Light"/>
                <a:cs typeface="Open Sauce Light"/>
                <a:sym typeface="Open Sauce Light"/>
              </a:rPr>
              <a:t>Growth</a:t>
            </a:r>
            <a:endParaRPr lang="en-US" sz="2000" spc="120">
              <a:solidFill>
                <a:srgbClr val="4E614D"/>
              </a:solidFill>
              <a:latin typeface="Open Sauce Light"/>
              <a:ea typeface="Open Sauce Light"/>
              <a:cs typeface="Open Sauce Light"/>
            </a:endParaRPr>
          </a:p>
          <a:p>
            <a:pPr marL="431800" lvl="1" indent="-215900" algn="l">
              <a:lnSpc>
                <a:spcPts val="2800"/>
              </a:lnSpc>
              <a:buFont typeface="Arial"/>
              <a:buChar char="•"/>
            </a:pPr>
            <a:r>
              <a:rPr lang="en-US" sz="2000" spc="120">
                <a:solidFill>
                  <a:srgbClr val="4E614D"/>
                </a:solidFill>
                <a:latin typeface="Open Sauce Light"/>
                <a:ea typeface="Open Sauce Light"/>
                <a:cs typeface="Open Sauce Light"/>
                <a:sym typeface="Open Sauce Light"/>
              </a:rPr>
              <a:t>Happiness</a:t>
            </a:r>
            <a:endParaRPr lang="en-US" sz="2000" spc="120">
              <a:solidFill>
                <a:srgbClr val="4E614D"/>
              </a:solidFill>
              <a:latin typeface="Open Sauce Light"/>
              <a:ea typeface="Open Sauce Light"/>
              <a:cs typeface="Open Sauce Light"/>
            </a:endParaRPr>
          </a:p>
          <a:p>
            <a:pPr marL="431800" lvl="1" indent="-215900" algn="l">
              <a:lnSpc>
                <a:spcPts val="2800"/>
              </a:lnSpc>
              <a:buFont typeface="Arial"/>
              <a:buChar char="•"/>
            </a:pPr>
            <a:r>
              <a:rPr lang="en-US" sz="2000" spc="120">
                <a:solidFill>
                  <a:srgbClr val="4E614D"/>
                </a:solidFill>
                <a:latin typeface="Open Sauce Light"/>
                <a:ea typeface="Open Sauce Light"/>
                <a:cs typeface="Open Sauce Light"/>
                <a:sym typeface="Open Sauce Light"/>
              </a:rPr>
              <a:t>Honesty</a:t>
            </a:r>
            <a:endParaRPr lang="en-US" sz="2000" spc="120">
              <a:solidFill>
                <a:srgbClr val="4E614D"/>
              </a:solidFill>
              <a:latin typeface="Open Sauce Light"/>
              <a:ea typeface="Open Sauce Light"/>
              <a:cs typeface="Open Sauce Light"/>
            </a:endParaRPr>
          </a:p>
          <a:p>
            <a:pPr marL="431800" lvl="1" indent="-215900" algn="l">
              <a:lnSpc>
                <a:spcPts val="2800"/>
              </a:lnSpc>
              <a:buFont typeface="Arial"/>
              <a:buChar char="•"/>
            </a:pPr>
            <a:r>
              <a:rPr lang="en-US" sz="2000" spc="120">
                <a:solidFill>
                  <a:srgbClr val="4E614D"/>
                </a:solidFill>
                <a:latin typeface="Open Sauce Light"/>
                <a:ea typeface="Open Sauce Light"/>
                <a:cs typeface="Open Sauce Light"/>
                <a:sym typeface="Open Sauce Light"/>
              </a:rPr>
              <a:t>Humor</a:t>
            </a:r>
            <a:endParaRPr lang="en-US" sz="2000" spc="120">
              <a:solidFill>
                <a:srgbClr val="4E614D"/>
              </a:solidFill>
              <a:latin typeface="Open Sauce Light"/>
              <a:ea typeface="Open Sauce Light"/>
              <a:cs typeface="Open Sauce Light"/>
            </a:endParaRPr>
          </a:p>
          <a:p>
            <a:pPr marL="431800" lvl="1" indent="-215900">
              <a:lnSpc>
                <a:spcPts val="2800"/>
              </a:lnSpc>
              <a:buFont typeface="Arial"/>
              <a:buChar char="•"/>
            </a:pPr>
            <a:r>
              <a:rPr lang="en-US" sz="2000" spc="120">
                <a:solidFill>
                  <a:srgbClr val="4E614D"/>
                </a:solidFill>
                <a:latin typeface="Open Sauce Light"/>
                <a:ea typeface="Open Sauce Light"/>
                <a:cs typeface="Open Sauce Light"/>
                <a:sym typeface="Open Sauce Light"/>
              </a:rPr>
              <a:t>Inclusion</a:t>
            </a:r>
            <a:endParaRPr lang="en-US" sz="2000" spc="120">
              <a:solidFill>
                <a:srgbClr val="4E614D"/>
              </a:solidFill>
              <a:latin typeface="Open Sauce Light"/>
              <a:ea typeface="Open Sauce Light"/>
              <a:cs typeface="Open Sauce Light"/>
            </a:endParaRPr>
          </a:p>
          <a:p>
            <a:pPr marL="431800" lvl="1" indent="-215900" algn="l">
              <a:lnSpc>
                <a:spcPts val="2800"/>
              </a:lnSpc>
              <a:buFont typeface="Arial"/>
              <a:buChar char="•"/>
            </a:pPr>
            <a:r>
              <a:rPr lang="en-US" sz="2000" spc="120">
                <a:solidFill>
                  <a:srgbClr val="4E614D"/>
                </a:solidFill>
                <a:latin typeface="Open Sauce Light"/>
                <a:ea typeface="Open Sauce Light"/>
                <a:cs typeface="Open Sauce Light"/>
                <a:sym typeface="Open Sauce Light"/>
              </a:rPr>
              <a:t>Inner Harmony</a:t>
            </a:r>
            <a:endParaRPr lang="en-US" sz="2000" spc="120">
              <a:solidFill>
                <a:srgbClr val="4E614D"/>
              </a:solidFill>
              <a:latin typeface="Open Sauce Light"/>
              <a:ea typeface="Open Sauce Light"/>
              <a:cs typeface="Open Sauce Light"/>
            </a:endParaRPr>
          </a:p>
          <a:p>
            <a:pPr marL="431800" lvl="1" indent="-215900" algn="l">
              <a:lnSpc>
                <a:spcPts val="2800"/>
              </a:lnSpc>
              <a:buFont typeface="Arial"/>
              <a:buChar char="•"/>
            </a:pPr>
            <a:r>
              <a:rPr lang="en-US" sz="2000" spc="120">
                <a:solidFill>
                  <a:srgbClr val="4E614D"/>
                </a:solidFill>
                <a:latin typeface="Open Sauce Light"/>
                <a:ea typeface="Open Sauce Light"/>
                <a:cs typeface="Open Sauce Light"/>
                <a:sym typeface="Open Sauce Light"/>
              </a:rPr>
              <a:t>Justice</a:t>
            </a:r>
            <a:endParaRPr lang="en-US" sz="2000" spc="120">
              <a:solidFill>
                <a:srgbClr val="4E614D"/>
              </a:solidFill>
              <a:latin typeface="Open Sauce Light"/>
              <a:ea typeface="Open Sauce Light"/>
              <a:cs typeface="Open Sauce Light"/>
            </a:endParaRPr>
          </a:p>
          <a:p>
            <a:pPr marL="431800" lvl="1" indent="-215900" algn="l">
              <a:lnSpc>
                <a:spcPts val="2800"/>
              </a:lnSpc>
              <a:spcBef>
                <a:spcPct val="0"/>
              </a:spcBef>
              <a:buFont typeface="Arial"/>
              <a:buChar char="•"/>
            </a:pPr>
            <a:r>
              <a:rPr lang="en-US" sz="2000" spc="120">
                <a:solidFill>
                  <a:srgbClr val="4E614D"/>
                </a:solidFill>
                <a:latin typeface="Open Sauce Light"/>
                <a:ea typeface="Open Sauce Light"/>
                <a:cs typeface="Open Sauce Light"/>
                <a:sym typeface="Open Sauce Light"/>
              </a:rPr>
              <a:t>Kindness</a:t>
            </a:r>
            <a:endParaRPr lang="en-US" sz="2000" spc="120">
              <a:solidFill>
                <a:srgbClr val="4E614D"/>
              </a:solidFill>
              <a:latin typeface="Open Sauce Light"/>
              <a:ea typeface="Open Sauce Light"/>
              <a:cs typeface="Open Sauce Light"/>
            </a:endParaRPr>
          </a:p>
        </p:txBody>
      </p:sp>
      <p:sp>
        <p:nvSpPr>
          <p:cNvPr id="9" name="TextBox 9"/>
          <p:cNvSpPr txBox="1"/>
          <p:nvPr/>
        </p:nvSpPr>
        <p:spPr>
          <a:xfrm>
            <a:off x="9346319" y="6616488"/>
            <a:ext cx="3057690" cy="3873500"/>
          </a:xfrm>
          <a:prstGeom prst="rect">
            <a:avLst/>
          </a:prstGeom>
        </p:spPr>
        <p:txBody>
          <a:bodyPr lIns="0" tIns="0" rIns="0" bIns="0" rtlCol="0" anchor="t">
            <a:spAutoFit/>
          </a:bodyPr>
          <a:lstStyle/>
          <a:p>
            <a:pPr marL="431801" lvl="1" indent="-215900" algn="l">
              <a:lnSpc>
                <a:spcPts val="2800"/>
              </a:lnSpc>
              <a:buFont typeface="Arial"/>
              <a:buChar char="•"/>
            </a:pPr>
            <a:r>
              <a:rPr lang="en-US" sz="2000" spc="120">
                <a:solidFill>
                  <a:srgbClr val="4E614D"/>
                </a:solidFill>
                <a:latin typeface="Open Sauce Light"/>
                <a:ea typeface="Open Sauce Light"/>
                <a:cs typeface="Open Sauce Light"/>
                <a:sym typeface="Open Sauce Light"/>
              </a:rPr>
              <a:t>Knowledge</a:t>
            </a:r>
          </a:p>
          <a:p>
            <a:pPr marL="431801" lvl="1" indent="-215900" algn="l">
              <a:lnSpc>
                <a:spcPts val="2800"/>
              </a:lnSpc>
              <a:buFont typeface="Arial"/>
              <a:buChar char="•"/>
            </a:pPr>
            <a:r>
              <a:rPr lang="en-US" sz="2000" spc="120">
                <a:solidFill>
                  <a:srgbClr val="4E614D"/>
                </a:solidFill>
                <a:latin typeface="Open Sauce Light"/>
                <a:ea typeface="Open Sauce Light"/>
                <a:cs typeface="Open Sauce Light"/>
                <a:sym typeface="Open Sauce Light"/>
              </a:rPr>
              <a:t>Leadership</a:t>
            </a:r>
          </a:p>
          <a:p>
            <a:pPr marL="431801" lvl="1" indent="-215900" algn="l">
              <a:lnSpc>
                <a:spcPts val="2800"/>
              </a:lnSpc>
              <a:buFont typeface="Arial"/>
              <a:buChar char="•"/>
            </a:pPr>
            <a:r>
              <a:rPr lang="en-US" sz="2000" spc="120">
                <a:solidFill>
                  <a:srgbClr val="4E614D"/>
                </a:solidFill>
                <a:latin typeface="Open Sauce Light"/>
                <a:ea typeface="Open Sauce Light"/>
                <a:cs typeface="Open Sauce Light"/>
                <a:sym typeface="Open Sauce Light"/>
              </a:rPr>
              <a:t>Learning</a:t>
            </a:r>
          </a:p>
          <a:p>
            <a:pPr marL="431801" lvl="1" indent="-215900" algn="l">
              <a:lnSpc>
                <a:spcPts val="2800"/>
              </a:lnSpc>
              <a:buFont typeface="Arial"/>
              <a:buChar char="•"/>
            </a:pPr>
            <a:r>
              <a:rPr lang="en-US" sz="2000" spc="120">
                <a:solidFill>
                  <a:srgbClr val="4E614D"/>
                </a:solidFill>
                <a:latin typeface="Open Sauce Light"/>
                <a:ea typeface="Open Sauce Light"/>
                <a:cs typeface="Open Sauce Light"/>
                <a:sym typeface="Open Sauce Light"/>
              </a:rPr>
              <a:t>Love</a:t>
            </a:r>
          </a:p>
          <a:p>
            <a:pPr marL="431801" lvl="1" indent="-215900" algn="l">
              <a:lnSpc>
                <a:spcPts val="2800"/>
              </a:lnSpc>
              <a:buFont typeface="Arial"/>
              <a:buChar char="•"/>
            </a:pPr>
            <a:r>
              <a:rPr lang="en-US" sz="2000" spc="120">
                <a:solidFill>
                  <a:srgbClr val="4E614D"/>
                </a:solidFill>
                <a:latin typeface="Open Sauce Light"/>
                <a:ea typeface="Open Sauce Light"/>
                <a:cs typeface="Open Sauce Light"/>
                <a:sym typeface="Open Sauce Light"/>
              </a:rPr>
              <a:t>Loyalty</a:t>
            </a:r>
          </a:p>
          <a:p>
            <a:pPr marL="431801" lvl="1" indent="-215900" algn="l">
              <a:lnSpc>
                <a:spcPts val="2800"/>
              </a:lnSpc>
              <a:buFont typeface="Arial"/>
              <a:buChar char="•"/>
            </a:pPr>
            <a:r>
              <a:rPr lang="en-US" sz="2000" spc="120">
                <a:solidFill>
                  <a:srgbClr val="4E614D"/>
                </a:solidFill>
                <a:latin typeface="Open Sauce Light"/>
                <a:ea typeface="Open Sauce Light"/>
                <a:cs typeface="Open Sauce Light"/>
                <a:sym typeface="Open Sauce Light"/>
              </a:rPr>
              <a:t>Meaningful Work</a:t>
            </a:r>
          </a:p>
          <a:p>
            <a:pPr marL="431801" lvl="1" indent="-215900" algn="l">
              <a:lnSpc>
                <a:spcPts val="2800"/>
              </a:lnSpc>
              <a:buFont typeface="Arial"/>
              <a:buChar char="•"/>
            </a:pPr>
            <a:r>
              <a:rPr lang="en-US" sz="2000" spc="120">
                <a:solidFill>
                  <a:srgbClr val="4E614D"/>
                </a:solidFill>
                <a:latin typeface="Open Sauce Light"/>
                <a:ea typeface="Open Sauce Light"/>
                <a:cs typeface="Open Sauce Light"/>
                <a:sym typeface="Open Sauce Light"/>
              </a:rPr>
              <a:t>Openness</a:t>
            </a:r>
          </a:p>
          <a:p>
            <a:pPr marL="431801" lvl="1" indent="-215900" algn="l">
              <a:lnSpc>
                <a:spcPts val="2800"/>
              </a:lnSpc>
              <a:buFont typeface="Arial"/>
              <a:buChar char="•"/>
            </a:pPr>
            <a:r>
              <a:rPr lang="en-US" sz="2000" spc="120">
                <a:solidFill>
                  <a:srgbClr val="4E614D"/>
                </a:solidFill>
                <a:latin typeface="Open Sauce Light"/>
                <a:ea typeface="Open Sauce Light"/>
                <a:cs typeface="Open Sauce Light"/>
                <a:sym typeface="Open Sauce Light"/>
              </a:rPr>
              <a:t>Optimism</a:t>
            </a:r>
          </a:p>
          <a:p>
            <a:pPr marL="431801" lvl="1" indent="-215900" algn="l">
              <a:lnSpc>
                <a:spcPts val="2800"/>
              </a:lnSpc>
              <a:buFont typeface="Arial"/>
              <a:buChar char="•"/>
            </a:pPr>
            <a:r>
              <a:rPr lang="en-US" sz="2000" spc="120">
                <a:solidFill>
                  <a:srgbClr val="4E614D"/>
                </a:solidFill>
                <a:latin typeface="Open Sauce Light"/>
                <a:ea typeface="Open Sauce Light"/>
                <a:cs typeface="Open Sauce Light"/>
                <a:sym typeface="Open Sauce Light"/>
              </a:rPr>
              <a:t>Peace</a:t>
            </a:r>
          </a:p>
          <a:p>
            <a:pPr marL="431801" lvl="1" indent="-215900" algn="l">
              <a:lnSpc>
                <a:spcPts val="2800"/>
              </a:lnSpc>
              <a:buFont typeface="Arial"/>
              <a:buChar char="•"/>
            </a:pPr>
            <a:r>
              <a:rPr lang="en-US" sz="2000" spc="120">
                <a:solidFill>
                  <a:srgbClr val="4E614D"/>
                </a:solidFill>
                <a:latin typeface="Open Sauce Light"/>
                <a:ea typeface="Open Sauce Light"/>
                <a:cs typeface="Open Sauce Light"/>
                <a:sym typeface="Open Sauce Light"/>
              </a:rPr>
              <a:t>Pleasure</a:t>
            </a:r>
          </a:p>
          <a:p>
            <a:pPr algn="l">
              <a:lnSpc>
                <a:spcPts val="2800"/>
              </a:lnSpc>
              <a:spcBef>
                <a:spcPct val="0"/>
              </a:spcBef>
            </a:pPr>
            <a:endParaRPr lang="en-US" sz="2000" spc="120">
              <a:solidFill>
                <a:srgbClr val="4E614D"/>
              </a:solidFill>
              <a:latin typeface="Open Sauce Light"/>
              <a:ea typeface="Open Sauce Light"/>
              <a:cs typeface="Open Sauce Light"/>
              <a:sym typeface="Open Sauce Light"/>
            </a:endParaRPr>
          </a:p>
        </p:txBody>
      </p:sp>
      <p:sp>
        <p:nvSpPr>
          <p:cNvPr id="10" name="TextBox 10"/>
          <p:cNvSpPr txBox="1"/>
          <p:nvPr/>
        </p:nvSpPr>
        <p:spPr>
          <a:xfrm>
            <a:off x="12791062" y="6616488"/>
            <a:ext cx="3329528" cy="3559949"/>
          </a:xfrm>
          <a:prstGeom prst="rect">
            <a:avLst/>
          </a:prstGeom>
        </p:spPr>
        <p:txBody>
          <a:bodyPr lIns="0" tIns="0" rIns="0" bIns="0" rtlCol="0" anchor="t">
            <a:spAutoFit/>
          </a:bodyPr>
          <a:lstStyle/>
          <a:p>
            <a:pPr marL="431800" lvl="1" indent="-215900" algn="l">
              <a:lnSpc>
                <a:spcPts val="2800"/>
              </a:lnSpc>
              <a:buFont typeface="Arial"/>
              <a:buChar char="•"/>
            </a:pPr>
            <a:r>
              <a:rPr lang="en-US" sz="2000" spc="120">
                <a:solidFill>
                  <a:srgbClr val="4E614D"/>
                </a:solidFill>
                <a:latin typeface="Open Sauce Light"/>
                <a:ea typeface="Open Sauce Light"/>
                <a:cs typeface="Open Sauce Light"/>
                <a:sym typeface="Open Sauce Light"/>
              </a:rPr>
              <a:t>Popularity</a:t>
            </a:r>
            <a:endParaRPr lang="en-US"/>
          </a:p>
          <a:p>
            <a:pPr marL="431800" lvl="1" indent="-215900" algn="l">
              <a:lnSpc>
                <a:spcPts val="2800"/>
              </a:lnSpc>
              <a:buFont typeface="Arial"/>
              <a:buChar char="•"/>
            </a:pPr>
            <a:r>
              <a:rPr lang="en-US" sz="2000" spc="120">
                <a:solidFill>
                  <a:srgbClr val="4E614D"/>
                </a:solidFill>
                <a:latin typeface="Open Sauce Light"/>
                <a:ea typeface="Open Sauce Light"/>
                <a:cs typeface="Open Sauce Light"/>
                <a:sym typeface="Open Sauce Light"/>
              </a:rPr>
              <a:t>Recognition</a:t>
            </a:r>
            <a:endParaRPr lang="en-US" sz="2000" spc="120">
              <a:solidFill>
                <a:srgbClr val="4E614D"/>
              </a:solidFill>
              <a:latin typeface="Open Sauce Light"/>
              <a:ea typeface="Open Sauce Light"/>
              <a:cs typeface="Open Sauce Light"/>
            </a:endParaRPr>
          </a:p>
          <a:p>
            <a:pPr marL="431800" lvl="1" indent="-215900">
              <a:lnSpc>
                <a:spcPts val="2800"/>
              </a:lnSpc>
              <a:buFont typeface="Arial"/>
              <a:buChar char="•"/>
            </a:pPr>
            <a:r>
              <a:rPr lang="en-US" sz="2000" spc="120">
                <a:solidFill>
                  <a:srgbClr val="4E614D"/>
                </a:solidFill>
                <a:latin typeface="Open Sauce Light"/>
                <a:ea typeface="Open Sauce Light"/>
                <a:cs typeface="Open Sauce Light"/>
              </a:rPr>
              <a:t>Relationships</a:t>
            </a:r>
            <a:endParaRPr lang="en-US" sz="2000" spc="120">
              <a:solidFill>
                <a:srgbClr val="4E614D"/>
              </a:solidFill>
              <a:latin typeface="Open Sauce Light"/>
              <a:ea typeface="Open Sauce Light"/>
              <a:cs typeface="Open Sauce Light"/>
              <a:sym typeface="Open Sauce Light"/>
            </a:endParaRPr>
          </a:p>
          <a:p>
            <a:pPr marL="431800" lvl="1" indent="-215900" algn="l">
              <a:lnSpc>
                <a:spcPts val="2800"/>
              </a:lnSpc>
              <a:buFont typeface="Arial"/>
              <a:buChar char="•"/>
            </a:pPr>
            <a:r>
              <a:rPr lang="en-US" sz="2000" spc="120">
                <a:solidFill>
                  <a:srgbClr val="4E614D"/>
                </a:solidFill>
                <a:latin typeface="Open Sauce Light"/>
                <a:ea typeface="Open Sauce Light"/>
                <a:cs typeface="Open Sauce Light"/>
                <a:sym typeface="Open Sauce Light"/>
              </a:rPr>
              <a:t>Reputation</a:t>
            </a:r>
            <a:endParaRPr lang="en-US" sz="2000" spc="120">
              <a:solidFill>
                <a:srgbClr val="4E614D"/>
              </a:solidFill>
              <a:latin typeface="Open Sauce Light"/>
              <a:ea typeface="Open Sauce Light"/>
              <a:cs typeface="Open Sauce Light"/>
            </a:endParaRPr>
          </a:p>
          <a:p>
            <a:pPr marL="431800" lvl="1" indent="-215900">
              <a:lnSpc>
                <a:spcPts val="2800"/>
              </a:lnSpc>
              <a:buFont typeface="Arial"/>
              <a:buChar char="•"/>
            </a:pPr>
            <a:r>
              <a:rPr lang="en-US" sz="2000" spc="120">
                <a:solidFill>
                  <a:srgbClr val="4E614D"/>
                </a:solidFill>
                <a:latin typeface="Open Sauce Light"/>
                <a:ea typeface="Open Sauce Light"/>
                <a:cs typeface="Open Sauce Light"/>
                <a:sym typeface="Open Sauce Light"/>
              </a:rPr>
              <a:t>Resilience</a:t>
            </a:r>
            <a:endParaRPr lang="en-US" sz="2000" spc="120">
              <a:solidFill>
                <a:srgbClr val="4E614D"/>
              </a:solidFill>
              <a:latin typeface="Open Sauce Light"/>
              <a:ea typeface="Open Sauce Light"/>
              <a:cs typeface="Open Sauce Light"/>
            </a:endParaRPr>
          </a:p>
          <a:p>
            <a:pPr marL="431800" lvl="1" indent="-215900" algn="l">
              <a:lnSpc>
                <a:spcPts val="2800"/>
              </a:lnSpc>
              <a:buFont typeface="Arial"/>
              <a:buChar char="•"/>
            </a:pPr>
            <a:r>
              <a:rPr lang="en-US" sz="2000" spc="120">
                <a:solidFill>
                  <a:srgbClr val="4E614D"/>
                </a:solidFill>
                <a:latin typeface="Open Sauce Light"/>
                <a:ea typeface="Open Sauce Light"/>
                <a:cs typeface="Open Sauce Light"/>
                <a:sym typeface="Open Sauce Light"/>
              </a:rPr>
              <a:t>Respect</a:t>
            </a:r>
            <a:endParaRPr lang="en-US" sz="2000" spc="120">
              <a:solidFill>
                <a:srgbClr val="4E614D"/>
              </a:solidFill>
              <a:latin typeface="Open Sauce Light"/>
              <a:ea typeface="Open Sauce Light"/>
              <a:cs typeface="Open Sauce Light"/>
            </a:endParaRPr>
          </a:p>
          <a:p>
            <a:pPr marL="431800" lvl="1" indent="-215900" algn="l">
              <a:lnSpc>
                <a:spcPts val="2800"/>
              </a:lnSpc>
              <a:buFont typeface="Arial"/>
              <a:buChar char="•"/>
            </a:pPr>
            <a:r>
              <a:rPr lang="en-US" sz="2000" spc="120">
                <a:solidFill>
                  <a:srgbClr val="4E614D"/>
                </a:solidFill>
                <a:latin typeface="Open Sauce Light"/>
                <a:ea typeface="Open Sauce Light"/>
                <a:cs typeface="Open Sauce Light"/>
                <a:sym typeface="Open Sauce Light"/>
              </a:rPr>
              <a:t>Responsibility</a:t>
            </a:r>
            <a:endParaRPr lang="en-US" sz="2000" spc="120">
              <a:solidFill>
                <a:srgbClr val="4E614D"/>
              </a:solidFill>
              <a:latin typeface="Open Sauce Light"/>
              <a:ea typeface="Open Sauce Light"/>
              <a:cs typeface="Open Sauce Light"/>
            </a:endParaRPr>
          </a:p>
          <a:p>
            <a:pPr marL="431800" lvl="1" indent="-215900" algn="l">
              <a:lnSpc>
                <a:spcPts val="2800"/>
              </a:lnSpc>
              <a:buFont typeface="Arial"/>
              <a:buChar char="•"/>
            </a:pPr>
            <a:r>
              <a:rPr lang="en-US" sz="2000" spc="120">
                <a:solidFill>
                  <a:srgbClr val="4E614D"/>
                </a:solidFill>
                <a:latin typeface="Open Sauce Light"/>
                <a:ea typeface="Open Sauce Light"/>
                <a:cs typeface="Open Sauce Light"/>
                <a:sym typeface="Open Sauce Light"/>
              </a:rPr>
              <a:t>Security</a:t>
            </a:r>
            <a:endParaRPr lang="en-US" sz="2000" spc="120">
              <a:solidFill>
                <a:srgbClr val="4E614D"/>
              </a:solidFill>
              <a:latin typeface="Open Sauce Light"/>
              <a:ea typeface="Open Sauce Light"/>
              <a:cs typeface="Open Sauce Light"/>
            </a:endParaRPr>
          </a:p>
          <a:p>
            <a:pPr marL="431800" lvl="1" indent="-215900" algn="l">
              <a:lnSpc>
                <a:spcPts val="2800"/>
              </a:lnSpc>
              <a:buFont typeface="Arial"/>
              <a:buChar char="•"/>
            </a:pPr>
            <a:r>
              <a:rPr lang="en-US" sz="2000" spc="120">
                <a:solidFill>
                  <a:srgbClr val="4E614D"/>
                </a:solidFill>
                <a:latin typeface="Open Sauce Light"/>
                <a:ea typeface="Open Sauce Light"/>
                <a:cs typeface="Open Sauce Light"/>
                <a:sym typeface="Open Sauce Light"/>
              </a:rPr>
              <a:t>Self-Respect</a:t>
            </a:r>
            <a:endParaRPr lang="en-US" sz="2000" spc="120">
              <a:solidFill>
                <a:srgbClr val="4E614D"/>
              </a:solidFill>
              <a:latin typeface="Open Sauce Light"/>
              <a:ea typeface="Open Sauce Light"/>
              <a:cs typeface="Open Sauce Light"/>
            </a:endParaRPr>
          </a:p>
          <a:p>
            <a:pPr marL="431800" lvl="1" indent="-215900" algn="l">
              <a:lnSpc>
                <a:spcPts val="2800"/>
              </a:lnSpc>
              <a:spcBef>
                <a:spcPct val="0"/>
              </a:spcBef>
              <a:buFont typeface="Arial"/>
              <a:buChar char="•"/>
            </a:pPr>
            <a:r>
              <a:rPr lang="en-US" sz="2000" spc="120">
                <a:solidFill>
                  <a:srgbClr val="4E614D"/>
                </a:solidFill>
                <a:latin typeface="Open Sauce Light"/>
                <a:ea typeface="Open Sauce Light"/>
                <a:cs typeface="Open Sauce Light"/>
                <a:sym typeface="Open Sauce Light"/>
              </a:rPr>
              <a:t>Service</a:t>
            </a:r>
            <a:endParaRPr lang="en-US" sz="2000" spc="120">
              <a:solidFill>
                <a:srgbClr val="4E614D"/>
              </a:solidFill>
              <a:latin typeface="Open Sauce Light"/>
              <a:ea typeface="Open Sauce Light"/>
              <a:cs typeface="Open Sauce Light"/>
            </a:endParaRPr>
          </a:p>
        </p:txBody>
      </p:sp>
      <p:sp>
        <p:nvSpPr>
          <p:cNvPr id="11" name="TextBox 11"/>
          <p:cNvSpPr txBox="1"/>
          <p:nvPr/>
        </p:nvSpPr>
        <p:spPr>
          <a:xfrm>
            <a:off x="15395633" y="6616488"/>
            <a:ext cx="3329528" cy="3200876"/>
          </a:xfrm>
          <a:prstGeom prst="rect">
            <a:avLst/>
          </a:prstGeom>
        </p:spPr>
        <p:txBody>
          <a:bodyPr lIns="0" tIns="0" rIns="0" bIns="0" rtlCol="0" anchor="t">
            <a:spAutoFit/>
          </a:bodyPr>
          <a:lstStyle/>
          <a:p>
            <a:pPr marL="431800" lvl="1" indent="-215900">
              <a:lnSpc>
                <a:spcPts val="2800"/>
              </a:lnSpc>
              <a:buFont typeface="Arial"/>
              <a:buChar char="•"/>
            </a:pPr>
            <a:r>
              <a:rPr lang="en-US" sz="2000" spc="120">
                <a:solidFill>
                  <a:srgbClr val="4E614D"/>
                </a:solidFill>
                <a:latin typeface="Open Sauce Light"/>
                <a:ea typeface="Open Sauce Light"/>
                <a:cs typeface="Open Sauce Light"/>
              </a:rPr>
              <a:t>Social Justice</a:t>
            </a:r>
            <a:endParaRPr lang="en-US" sz="2000" spc="120">
              <a:solidFill>
                <a:srgbClr val="4E614D"/>
              </a:solidFill>
              <a:latin typeface="Open Sauce Light"/>
              <a:ea typeface="Open Sauce Light"/>
              <a:cs typeface="Open Sauce Light"/>
              <a:sym typeface="Open Sauce Light"/>
            </a:endParaRPr>
          </a:p>
          <a:p>
            <a:pPr marL="431800" lvl="1" indent="-215900" algn="l">
              <a:lnSpc>
                <a:spcPts val="2800"/>
              </a:lnSpc>
              <a:buFont typeface="Arial"/>
              <a:buChar char="•"/>
            </a:pPr>
            <a:r>
              <a:rPr lang="en-US" sz="2000" spc="120">
                <a:solidFill>
                  <a:srgbClr val="4E614D"/>
                </a:solidFill>
                <a:latin typeface="Open Sauce Light"/>
                <a:ea typeface="Open Sauce Light"/>
                <a:cs typeface="Open Sauce Light"/>
                <a:sym typeface="Open Sauce Light"/>
              </a:rPr>
              <a:t>Spirituality</a:t>
            </a:r>
            <a:endParaRPr lang="en-US">
              <a:ea typeface="Calibri"/>
              <a:cs typeface="Calibri"/>
            </a:endParaRPr>
          </a:p>
          <a:p>
            <a:pPr marL="431800" lvl="1" indent="-215900" algn="l">
              <a:lnSpc>
                <a:spcPts val="2800"/>
              </a:lnSpc>
              <a:buFont typeface="Arial"/>
              <a:buChar char="•"/>
            </a:pPr>
            <a:r>
              <a:rPr lang="en-US" sz="2000" spc="120">
                <a:solidFill>
                  <a:srgbClr val="4E614D"/>
                </a:solidFill>
                <a:latin typeface="Open Sauce Light"/>
                <a:ea typeface="Open Sauce Light"/>
                <a:cs typeface="Open Sauce Light"/>
                <a:sym typeface="Open Sauce Light"/>
              </a:rPr>
              <a:t>Stability</a:t>
            </a:r>
            <a:endParaRPr lang="en-US" sz="2000" spc="120">
              <a:solidFill>
                <a:srgbClr val="4E614D"/>
              </a:solidFill>
              <a:latin typeface="Open Sauce Light"/>
              <a:ea typeface="Open Sauce Light"/>
              <a:cs typeface="Open Sauce Light"/>
            </a:endParaRPr>
          </a:p>
          <a:p>
            <a:pPr marL="431800" lvl="1" indent="-215900">
              <a:lnSpc>
                <a:spcPts val="2800"/>
              </a:lnSpc>
              <a:buFont typeface="Arial"/>
              <a:buChar char="•"/>
            </a:pPr>
            <a:r>
              <a:rPr lang="en-US" sz="2000" spc="120">
                <a:solidFill>
                  <a:srgbClr val="4E614D"/>
                </a:solidFill>
                <a:latin typeface="Open Sauce Light"/>
                <a:ea typeface="Open Sauce Light"/>
                <a:cs typeface="Open Sauce Light"/>
              </a:rPr>
              <a:t>Stewardship</a:t>
            </a:r>
          </a:p>
          <a:p>
            <a:pPr marL="431800" lvl="1" indent="-215900">
              <a:lnSpc>
                <a:spcPts val="2800"/>
              </a:lnSpc>
              <a:buFont typeface="Arial"/>
              <a:buChar char="•"/>
            </a:pPr>
            <a:r>
              <a:rPr lang="en-US" sz="2000" spc="120">
                <a:solidFill>
                  <a:srgbClr val="4E614D"/>
                </a:solidFill>
                <a:latin typeface="Open Sauce Light"/>
                <a:ea typeface="Open Sauce Light"/>
                <a:cs typeface="Open Sauce Light"/>
              </a:rPr>
              <a:t>Success</a:t>
            </a:r>
            <a:endParaRPr lang="en-US" sz="2000" spc="120">
              <a:solidFill>
                <a:srgbClr val="4E614D"/>
              </a:solidFill>
              <a:latin typeface="Open Sauce Light"/>
              <a:ea typeface="Open Sauce Light"/>
              <a:cs typeface="Open Sauce Light"/>
              <a:sym typeface="Open Sauce Light"/>
            </a:endParaRPr>
          </a:p>
          <a:p>
            <a:pPr marL="431800" lvl="1" indent="-215900" algn="l">
              <a:lnSpc>
                <a:spcPts val="2800"/>
              </a:lnSpc>
              <a:buFont typeface="Arial"/>
              <a:buChar char="•"/>
            </a:pPr>
            <a:r>
              <a:rPr lang="en-US" sz="2000" spc="120">
                <a:solidFill>
                  <a:srgbClr val="4E614D"/>
                </a:solidFill>
                <a:latin typeface="Open Sauce Light"/>
                <a:ea typeface="Open Sauce Light"/>
                <a:cs typeface="Open Sauce Light"/>
                <a:sym typeface="Open Sauce Light"/>
              </a:rPr>
              <a:t>Trustworthiness</a:t>
            </a:r>
            <a:endParaRPr lang="en-US" sz="2000" spc="120">
              <a:solidFill>
                <a:srgbClr val="4E614D"/>
              </a:solidFill>
              <a:latin typeface="Open Sauce Light"/>
              <a:ea typeface="Open Sauce Light"/>
              <a:cs typeface="Open Sauce Light"/>
            </a:endParaRPr>
          </a:p>
          <a:p>
            <a:pPr marL="431800" lvl="1" indent="-215900">
              <a:lnSpc>
                <a:spcPts val="2800"/>
              </a:lnSpc>
              <a:buFont typeface="Arial"/>
              <a:buChar char="•"/>
            </a:pPr>
            <a:r>
              <a:rPr lang="en-US" sz="2000" spc="120">
                <a:solidFill>
                  <a:srgbClr val="4E614D"/>
                </a:solidFill>
                <a:latin typeface="Open Sauce Light"/>
                <a:ea typeface="Open Sauce Light"/>
                <a:cs typeface="Open Sauce Light"/>
              </a:rPr>
              <a:t>Wellness</a:t>
            </a:r>
          </a:p>
          <a:p>
            <a:pPr marL="431800" lvl="1" indent="-215900">
              <a:lnSpc>
                <a:spcPts val="2800"/>
              </a:lnSpc>
              <a:buFont typeface="Arial"/>
              <a:buChar char="•"/>
            </a:pPr>
            <a:r>
              <a:rPr lang="en-US" sz="2000" spc="120">
                <a:solidFill>
                  <a:srgbClr val="4E614D"/>
                </a:solidFill>
                <a:latin typeface="Open Sauce Light"/>
                <a:ea typeface="Open Sauce Light"/>
                <a:cs typeface="Open Sauce Light"/>
              </a:rPr>
              <a:t>Wholistic</a:t>
            </a:r>
            <a:endParaRPr lang="en-US" sz="2000" spc="120">
              <a:solidFill>
                <a:srgbClr val="4E614D"/>
              </a:solidFill>
              <a:latin typeface="Open Sauce Light"/>
              <a:ea typeface="Open Sauce Light"/>
              <a:cs typeface="Open Sauce Light"/>
              <a:sym typeface="Open Sauce Light"/>
            </a:endParaRPr>
          </a:p>
          <a:p>
            <a:pPr marL="431800" lvl="1" indent="-215900" algn="l">
              <a:lnSpc>
                <a:spcPts val="2800"/>
              </a:lnSpc>
              <a:buFont typeface="Arial"/>
              <a:buChar char="•"/>
            </a:pPr>
            <a:r>
              <a:rPr lang="en-US" sz="2000" spc="120">
                <a:solidFill>
                  <a:srgbClr val="4E614D"/>
                </a:solidFill>
                <a:latin typeface="Open Sauce Light"/>
                <a:ea typeface="Open Sauce Light"/>
                <a:cs typeface="Open Sauce Light"/>
                <a:sym typeface="Open Sauce Light"/>
              </a:rPr>
              <a:t>Wisdom</a:t>
            </a:r>
            <a:endParaRPr lang="en-US" sz="2000" spc="120">
              <a:solidFill>
                <a:srgbClr val="4E614D"/>
              </a:solidFill>
              <a:latin typeface="Open Sauce Light"/>
              <a:ea typeface="Open Sauce Light"/>
              <a:cs typeface="Open Sauce 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CB7AB"/>
        </a:solidFill>
        <a:effectLst/>
      </p:bgPr>
    </p:bg>
    <p:spTree>
      <p:nvGrpSpPr>
        <p:cNvPr id="1" name="">
          <a:extLst>
            <a:ext uri="{FF2B5EF4-FFF2-40B4-BE49-F238E27FC236}">
              <a16:creationId xmlns:a16="http://schemas.microsoft.com/office/drawing/2014/main" id="{11B39CFE-01A1-C7E8-8D52-45E651507B10}"/>
            </a:ext>
          </a:extLst>
        </p:cNvPr>
        <p:cNvGrpSpPr/>
        <p:nvPr/>
      </p:nvGrpSpPr>
      <p:grpSpPr>
        <a:xfrm>
          <a:off x="0" y="0"/>
          <a:ext cx="0" cy="0"/>
          <a:chOff x="0" y="0"/>
          <a:chExt cx="0" cy="0"/>
        </a:xfrm>
      </p:grpSpPr>
      <p:sp>
        <p:nvSpPr>
          <p:cNvPr id="5" name="AutoShape 5">
            <a:extLst>
              <a:ext uri="{FF2B5EF4-FFF2-40B4-BE49-F238E27FC236}">
                <a16:creationId xmlns:a16="http://schemas.microsoft.com/office/drawing/2014/main" id="{EA6BAE34-FD41-DBFA-F316-03BCE5A4163F}"/>
              </a:ext>
            </a:extLst>
          </p:cNvPr>
          <p:cNvSpPr/>
          <p:nvPr/>
        </p:nvSpPr>
        <p:spPr>
          <a:xfrm>
            <a:off x="0" y="1497466"/>
            <a:ext cx="18288000" cy="0"/>
          </a:xfrm>
          <a:prstGeom prst="line">
            <a:avLst/>
          </a:prstGeom>
          <a:ln w="28575" cap="flat">
            <a:solidFill>
              <a:srgbClr val="EDEDE3"/>
            </a:solidFill>
            <a:prstDash val="solid"/>
            <a:headEnd type="none" w="sm" len="sm"/>
            <a:tailEnd type="none" w="sm" len="sm"/>
          </a:ln>
        </p:spPr>
      </p:sp>
      <p:sp>
        <p:nvSpPr>
          <p:cNvPr id="11" name="TextBox 11">
            <a:extLst>
              <a:ext uri="{FF2B5EF4-FFF2-40B4-BE49-F238E27FC236}">
                <a16:creationId xmlns:a16="http://schemas.microsoft.com/office/drawing/2014/main" id="{25E86E8A-F1E5-6B49-4F39-740E268CAE6A}"/>
              </a:ext>
            </a:extLst>
          </p:cNvPr>
          <p:cNvSpPr txBox="1"/>
          <p:nvPr/>
        </p:nvSpPr>
        <p:spPr>
          <a:xfrm>
            <a:off x="2742102" y="1848722"/>
            <a:ext cx="9845307" cy="3962623"/>
          </a:xfrm>
          <a:prstGeom prst="rect">
            <a:avLst/>
          </a:prstGeom>
        </p:spPr>
        <p:txBody>
          <a:bodyPr lIns="0" tIns="0" rIns="0" bIns="0" rtlCol="0" anchor="t">
            <a:spAutoFit/>
          </a:bodyPr>
          <a:lstStyle/>
          <a:p>
            <a:pPr algn="ctr">
              <a:lnSpc>
                <a:spcPts val="10339"/>
              </a:lnSpc>
            </a:pPr>
            <a:r>
              <a:rPr lang="en-US" sz="9350">
                <a:solidFill>
                  <a:srgbClr val="4E614D"/>
                </a:solidFill>
                <a:latin typeface="Open Sauce"/>
                <a:ea typeface="Open Sauce"/>
                <a:cs typeface="Open Sauce"/>
                <a:sym typeface="Open Sauce"/>
              </a:rPr>
              <a:t>Small Group Discussion #1</a:t>
            </a:r>
            <a:endParaRPr lang="en-US"/>
          </a:p>
          <a:p>
            <a:pPr lvl="1" algn="ctr">
              <a:lnSpc>
                <a:spcPts val="10339"/>
              </a:lnSpc>
            </a:pPr>
            <a:r>
              <a:rPr lang="en-US" sz="9350">
                <a:solidFill>
                  <a:srgbClr val="4E614D"/>
                </a:solidFill>
                <a:latin typeface="Open Sauce"/>
                <a:ea typeface="Open Sauce"/>
                <a:cs typeface="Open Sauce"/>
              </a:rPr>
              <a:t>Shared Values</a:t>
            </a:r>
          </a:p>
        </p:txBody>
      </p:sp>
      <p:sp>
        <p:nvSpPr>
          <p:cNvPr id="12" name="TextBox 21">
            <a:extLst>
              <a:ext uri="{FF2B5EF4-FFF2-40B4-BE49-F238E27FC236}">
                <a16:creationId xmlns:a16="http://schemas.microsoft.com/office/drawing/2014/main" id="{0BDA7040-ABA2-2025-C0E0-98BE5EC8CB66}"/>
              </a:ext>
            </a:extLst>
          </p:cNvPr>
          <p:cNvSpPr txBox="1"/>
          <p:nvPr/>
        </p:nvSpPr>
        <p:spPr>
          <a:xfrm>
            <a:off x="277202" y="6092741"/>
            <a:ext cx="10890308" cy="3939540"/>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74345" lvl="1" indent="-236855">
              <a:buFont typeface="Arial"/>
              <a:buChar char="•"/>
            </a:pPr>
            <a:r>
              <a:rPr lang="en-US" sz="3200" spc="193">
                <a:solidFill>
                  <a:srgbClr val="000000"/>
                </a:solidFill>
                <a:latin typeface="Calibri"/>
                <a:ea typeface="Baskerville Display PT"/>
                <a:cs typeface="Baskerville Display PT"/>
              </a:rPr>
              <a:t>If you had the opportunity to have an airplane conversation about the intersection of IH and HE with your leadership, what would you talk about?</a:t>
            </a:r>
            <a:endParaRPr lang="en-US">
              <a:latin typeface="Calibri"/>
            </a:endParaRPr>
          </a:p>
          <a:p>
            <a:pPr marL="474345" lvl="1" indent="-236855" algn="l">
              <a:buFont typeface="Arial"/>
              <a:buChar char="•"/>
            </a:pPr>
            <a:r>
              <a:rPr lang="en-US" sz="3200" spc="193">
                <a:solidFill>
                  <a:srgbClr val="000000"/>
                </a:solidFill>
                <a:latin typeface="Calibri"/>
                <a:ea typeface="Baskerville Display PT"/>
                <a:cs typeface="Baskerville Display PT"/>
                <a:sym typeface="Baskerville Display PT"/>
              </a:rPr>
              <a:t>Pick one domain and brainstorm how these shared IH &amp; HE values play out</a:t>
            </a:r>
            <a:endParaRPr lang="en-US" sz="3200">
              <a:latin typeface="Calibri"/>
              <a:ea typeface="Calibri"/>
              <a:cs typeface="Calibri"/>
            </a:endParaRPr>
          </a:p>
          <a:p>
            <a:pPr marL="474345" lvl="1" indent="-236855">
              <a:buFont typeface="Arial"/>
              <a:buChar char="•"/>
            </a:pPr>
            <a:r>
              <a:rPr lang="en-US" sz="3200" spc="193">
                <a:solidFill>
                  <a:srgbClr val="000000"/>
                </a:solidFill>
                <a:latin typeface="Calibri"/>
                <a:ea typeface="Baskerville Display PT"/>
                <a:cs typeface="Baskerville Display PT"/>
                <a:sym typeface="Baskerville Display PT"/>
              </a:rPr>
              <a:t>Find a way to recap your discussion with the larger group, creativity is encouraged (pictures, bullet point lists, narrative, haiku, etc.)!</a:t>
            </a:r>
            <a:endParaRPr lang="en-US" sz="3200" spc="193">
              <a:solidFill>
                <a:srgbClr val="000000"/>
              </a:solidFill>
              <a:latin typeface="Calibri"/>
              <a:ea typeface="Baskerville Display PT"/>
              <a:cs typeface="Baskerville Display PT"/>
            </a:endParaRPr>
          </a:p>
        </p:txBody>
      </p:sp>
      <p:pic>
        <p:nvPicPr>
          <p:cNvPr id="2" name="Picture 1" descr="Airplane taking off with city lights in background">
            <a:extLst>
              <a:ext uri="{FF2B5EF4-FFF2-40B4-BE49-F238E27FC236}">
                <a16:creationId xmlns:a16="http://schemas.microsoft.com/office/drawing/2014/main" id="{29FC7121-1443-10A2-ADC6-ACFDE48EB744}"/>
              </a:ext>
            </a:extLst>
          </p:cNvPr>
          <p:cNvPicPr>
            <a:picLocks noChangeAspect="1"/>
          </p:cNvPicPr>
          <p:nvPr/>
        </p:nvPicPr>
        <p:blipFill>
          <a:blip r:embed="rId3"/>
          <a:stretch>
            <a:fillRect/>
          </a:stretch>
        </p:blipFill>
        <p:spPr>
          <a:xfrm>
            <a:off x="11163820" y="6092739"/>
            <a:ext cx="7249440" cy="4192305"/>
          </a:xfrm>
          <a:prstGeom prst="rect">
            <a:avLst/>
          </a:prstGeom>
        </p:spPr>
      </p:pic>
    </p:spTree>
    <p:extLst>
      <p:ext uri="{BB962C8B-B14F-4D97-AF65-F5344CB8AC3E}">
        <p14:creationId xmlns:p14="http://schemas.microsoft.com/office/powerpoint/2010/main" val="15823142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CB7AB"/>
        </a:solidFill>
        <a:effectLst/>
      </p:bgPr>
    </p:bg>
    <p:spTree>
      <p:nvGrpSpPr>
        <p:cNvPr id="1" name=""/>
        <p:cNvGrpSpPr/>
        <p:nvPr/>
      </p:nvGrpSpPr>
      <p:grpSpPr>
        <a:xfrm>
          <a:off x="0" y="0"/>
          <a:ext cx="0" cy="0"/>
          <a:chOff x="0" y="0"/>
          <a:chExt cx="0" cy="0"/>
        </a:xfrm>
      </p:grpSpPr>
      <p:sp>
        <p:nvSpPr>
          <p:cNvPr id="2" name="AutoShape 2"/>
          <p:cNvSpPr/>
          <p:nvPr/>
        </p:nvSpPr>
        <p:spPr>
          <a:xfrm>
            <a:off x="0" y="1497466"/>
            <a:ext cx="18288000" cy="0"/>
          </a:xfrm>
          <a:prstGeom prst="line">
            <a:avLst/>
          </a:prstGeom>
          <a:ln w="28575" cap="flat">
            <a:solidFill>
              <a:srgbClr val="EDEDE3"/>
            </a:solidFill>
            <a:prstDash val="solid"/>
            <a:headEnd type="none" w="sm" len="sm"/>
            <a:tailEnd type="none" w="sm" len="sm"/>
          </a:ln>
        </p:spPr>
      </p:sp>
      <p:grpSp>
        <p:nvGrpSpPr>
          <p:cNvPr id="3" name="Group 3"/>
          <p:cNvGrpSpPr/>
          <p:nvPr/>
        </p:nvGrpSpPr>
        <p:grpSpPr>
          <a:xfrm>
            <a:off x="7346895" y="4730352"/>
            <a:ext cx="3594211" cy="2920126"/>
            <a:chOff x="0" y="0"/>
            <a:chExt cx="4792281" cy="3893501"/>
          </a:xfrm>
        </p:grpSpPr>
        <p:grpSp>
          <p:nvGrpSpPr>
            <p:cNvPr id="4" name="Group 4"/>
            <p:cNvGrpSpPr/>
            <p:nvPr/>
          </p:nvGrpSpPr>
          <p:grpSpPr>
            <a:xfrm>
              <a:off x="449390" y="0"/>
              <a:ext cx="3893501" cy="3893501"/>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E614D"/>
              </a:solidFill>
              <a:ln w="28575" cap="sq">
                <a:solidFill>
                  <a:srgbClr val="4E614D"/>
                </a:solidFill>
                <a:prstDash val="solid"/>
                <a:miter/>
              </a:ln>
            </p:spPr>
            <p:txBody>
              <a:bodyPr/>
              <a:lstStyle/>
              <a:p>
                <a:endParaRPr lang="en-US"/>
              </a:p>
            </p:txBody>
          </p:sp>
          <p:sp>
            <p:nvSpPr>
              <p:cNvPr id="6" name="TextBox 6"/>
              <p:cNvSpPr txBox="1"/>
              <p:nvPr/>
            </p:nvSpPr>
            <p:spPr>
              <a:xfrm>
                <a:off x="76200" y="47625"/>
                <a:ext cx="660400" cy="688975"/>
              </a:xfrm>
              <a:prstGeom prst="rect">
                <a:avLst/>
              </a:prstGeom>
            </p:spPr>
            <p:txBody>
              <a:bodyPr lIns="50800" tIns="50800" rIns="50800" bIns="50800" rtlCol="0" anchor="ctr"/>
              <a:lstStyle/>
              <a:p>
                <a:pPr algn="ctr">
                  <a:lnSpc>
                    <a:spcPts val="2969"/>
                  </a:lnSpc>
                </a:pPr>
                <a:endParaRPr/>
              </a:p>
            </p:txBody>
          </p:sp>
        </p:grpSp>
        <p:sp>
          <p:nvSpPr>
            <p:cNvPr id="7" name="TextBox 7"/>
            <p:cNvSpPr txBox="1"/>
            <p:nvPr/>
          </p:nvSpPr>
          <p:spPr>
            <a:xfrm>
              <a:off x="0" y="1668994"/>
              <a:ext cx="4792281" cy="555514"/>
            </a:xfrm>
            <a:prstGeom prst="rect">
              <a:avLst/>
            </a:prstGeom>
          </p:spPr>
          <p:txBody>
            <a:bodyPr lIns="0" tIns="0" rIns="0" bIns="0" rtlCol="0" anchor="t">
              <a:spAutoFit/>
            </a:bodyPr>
            <a:lstStyle/>
            <a:p>
              <a:pPr marL="0" lvl="0" indent="0" algn="ctr">
                <a:lnSpc>
                  <a:spcPts val="3280"/>
                </a:lnSpc>
              </a:pPr>
              <a:r>
                <a:rPr lang="en-US" sz="2779" i="1" spc="244">
                  <a:solidFill>
                    <a:srgbClr val="EDEDE3"/>
                  </a:solidFill>
                  <a:latin typeface="Baskerville Display PT Italics"/>
                  <a:ea typeface="Baskerville Display PT Italics"/>
                  <a:cs typeface="Baskerville Display PT Italics"/>
                  <a:sym typeface="Baskerville Display PT Italics"/>
                </a:rPr>
                <a:t>INTERVIEW #2</a:t>
              </a:r>
            </a:p>
          </p:txBody>
        </p:sp>
      </p:grpSp>
      <p:sp>
        <p:nvSpPr>
          <p:cNvPr id="8" name="Freeform 8"/>
          <p:cNvSpPr/>
          <p:nvPr/>
        </p:nvSpPr>
        <p:spPr>
          <a:xfrm>
            <a:off x="12684789" y="-177176"/>
            <a:ext cx="5970671" cy="5970671"/>
          </a:xfrm>
          <a:custGeom>
            <a:avLst/>
            <a:gdLst/>
            <a:ahLst/>
            <a:cxnLst/>
            <a:rect l="l" t="t" r="r" b="b"/>
            <a:pathLst>
              <a:path w="5970671" h="5970671">
                <a:moveTo>
                  <a:pt x="0" y="0"/>
                </a:moveTo>
                <a:lnTo>
                  <a:pt x="5970671" y="0"/>
                </a:lnTo>
                <a:lnTo>
                  <a:pt x="5970671" y="5970670"/>
                </a:lnTo>
                <a:lnTo>
                  <a:pt x="0" y="5970670"/>
                </a:lnTo>
                <a:lnTo>
                  <a:pt x="0" y="0"/>
                </a:lnTo>
                <a:close/>
              </a:path>
            </a:pathLst>
          </a:custGeom>
          <a:blipFill>
            <a:blip r:embed="rId3"/>
            <a:stretch>
              <a:fillRect/>
            </a:stretch>
          </a:blipFill>
        </p:spPr>
      </p:sp>
      <p:sp>
        <p:nvSpPr>
          <p:cNvPr id="9" name="Freeform 9"/>
          <p:cNvSpPr/>
          <p:nvPr/>
        </p:nvSpPr>
        <p:spPr>
          <a:xfrm>
            <a:off x="228793" y="1762997"/>
            <a:ext cx="4509551" cy="1535016"/>
          </a:xfrm>
          <a:custGeom>
            <a:avLst/>
            <a:gdLst/>
            <a:ahLst/>
            <a:cxnLst/>
            <a:rect l="l" t="t" r="r" b="b"/>
            <a:pathLst>
              <a:path w="4509551" h="1535016">
                <a:moveTo>
                  <a:pt x="0" y="0"/>
                </a:moveTo>
                <a:lnTo>
                  <a:pt x="4509551" y="0"/>
                </a:lnTo>
                <a:lnTo>
                  <a:pt x="4509551" y="1535016"/>
                </a:lnTo>
                <a:lnTo>
                  <a:pt x="0" y="1535016"/>
                </a:lnTo>
                <a:lnTo>
                  <a:pt x="0" y="0"/>
                </a:lnTo>
                <a:close/>
              </a:path>
            </a:pathLst>
          </a:custGeom>
          <a:blipFill>
            <a:blip r:embed="rId4"/>
            <a:stretch>
              <a:fillRect/>
            </a:stretch>
          </a:blipFill>
        </p:spPr>
      </p:sp>
      <p:sp>
        <p:nvSpPr>
          <p:cNvPr id="10" name="Freeform 10"/>
          <p:cNvSpPr/>
          <p:nvPr/>
        </p:nvSpPr>
        <p:spPr>
          <a:xfrm>
            <a:off x="228793" y="5285673"/>
            <a:ext cx="5980875" cy="4784700"/>
          </a:xfrm>
          <a:custGeom>
            <a:avLst/>
            <a:gdLst/>
            <a:ahLst/>
            <a:cxnLst/>
            <a:rect l="l" t="t" r="r" b="b"/>
            <a:pathLst>
              <a:path w="5980875" h="4784700">
                <a:moveTo>
                  <a:pt x="0" y="0"/>
                </a:moveTo>
                <a:lnTo>
                  <a:pt x="5980875" y="0"/>
                </a:lnTo>
                <a:lnTo>
                  <a:pt x="5980875" y="4784700"/>
                </a:lnTo>
                <a:lnTo>
                  <a:pt x="0" y="4784700"/>
                </a:lnTo>
                <a:lnTo>
                  <a:pt x="0" y="0"/>
                </a:lnTo>
                <a:close/>
              </a:path>
            </a:pathLst>
          </a:custGeom>
          <a:blipFill>
            <a:blip r:embed="rId5"/>
            <a:stretch>
              <a:fillRect/>
            </a:stretch>
          </a:blipFill>
        </p:spPr>
      </p:sp>
      <p:sp>
        <p:nvSpPr>
          <p:cNvPr id="11" name="Freeform 11"/>
          <p:cNvSpPr/>
          <p:nvPr/>
        </p:nvSpPr>
        <p:spPr>
          <a:xfrm>
            <a:off x="10941105" y="7650478"/>
            <a:ext cx="7040208" cy="2399353"/>
          </a:xfrm>
          <a:custGeom>
            <a:avLst/>
            <a:gdLst/>
            <a:ahLst/>
            <a:cxnLst/>
            <a:rect l="l" t="t" r="r" b="b"/>
            <a:pathLst>
              <a:path w="7040208" h="2399353">
                <a:moveTo>
                  <a:pt x="0" y="0"/>
                </a:moveTo>
                <a:lnTo>
                  <a:pt x="7040208" y="0"/>
                </a:lnTo>
                <a:lnTo>
                  <a:pt x="7040208" y="2399353"/>
                </a:lnTo>
                <a:lnTo>
                  <a:pt x="0" y="2399353"/>
                </a:lnTo>
                <a:lnTo>
                  <a:pt x="0" y="0"/>
                </a:lnTo>
                <a:close/>
              </a:path>
            </a:pathLst>
          </a:custGeom>
          <a:blipFill>
            <a:blip r:embed="rId6"/>
            <a:stretch>
              <a:fillRect/>
            </a:stretch>
          </a:blipFill>
        </p:spPr>
      </p:sp>
      <p:sp>
        <p:nvSpPr>
          <p:cNvPr id="12" name="TextBox 12"/>
          <p:cNvSpPr txBox="1"/>
          <p:nvPr/>
        </p:nvSpPr>
        <p:spPr>
          <a:xfrm>
            <a:off x="2742102" y="1848722"/>
            <a:ext cx="9845307" cy="2643505"/>
          </a:xfrm>
          <a:prstGeom prst="rect">
            <a:avLst/>
          </a:prstGeom>
        </p:spPr>
        <p:txBody>
          <a:bodyPr lIns="0" tIns="0" rIns="0" bIns="0" rtlCol="0" anchor="t">
            <a:spAutoFit/>
          </a:bodyPr>
          <a:lstStyle/>
          <a:p>
            <a:pPr marL="0" lvl="0" indent="0" algn="r">
              <a:lnSpc>
                <a:spcPts val="10339"/>
              </a:lnSpc>
            </a:pPr>
            <a:r>
              <a:rPr lang="en-US" sz="9399">
                <a:solidFill>
                  <a:srgbClr val="4E614D"/>
                </a:solidFill>
                <a:latin typeface="Open Sauce"/>
                <a:ea typeface="Open Sauce"/>
                <a:cs typeface="Open Sauce"/>
                <a:sym typeface="Open Sauce"/>
              </a:rPr>
              <a:t>IH and HE Programming</a:t>
            </a:r>
          </a:p>
        </p:txBody>
      </p:sp>
      <p:sp>
        <p:nvSpPr>
          <p:cNvPr id="13" name="TextBox 12">
            <a:extLst>
              <a:ext uri="{FF2B5EF4-FFF2-40B4-BE49-F238E27FC236}">
                <a16:creationId xmlns:a16="http://schemas.microsoft.com/office/drawing/2014/main" id="{BD0E8885-8670-7373-D811-83FB3786A02B}"/>
              </a:ext>
            </a:extLst>
          </p:cNvPr>
          <p:cNvSpPr txBox="1"/>
          <p:nvPr/>
        </p:nvSpPr>
        <p:spPr>
          <a:xfrm>
            <a:off x="2266292" y="275896"/>
            <a:ext cx="900999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ea typeface="Calibri"/>
                <a:cs typeface="Calibri"/>
              </a:rPr>
              <a:t>Objective 2: Tangible Strategies</a:t>
            </a:r>
            <a:endParaRPr lang="en-US" sz="40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70807F9-8438-8D00-2B19-D25AFF383AC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82CDF19-1B6D-7618-DD2C-55E5E488F750}"/>
              </a:ext>
            </a:extLst>
          </p:cNvPr>
          <p:cNvSpPr txBox="1"/>
          <p:nvPr/>
        </p:nvSpPr>
        <p:spPr>
          <a:xfrm>
            <a:off x="1290801" y="1010268"/>
            <a:ext cx="13692525" cy="94487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ea typeface="Calibri"/>
                <a:cs typeface="Calibri"/>
              </a:rPr>
              <a:t>Arti's Experience</a:t>
            </a:r>
          </a:p>
          <a:p>
            <a:endParaRPr lang="en-US" sz="3200">
              <a:ea typeface="Calibri"/>
              <a:cs typeface="Calibri"/>
            </a:endParaRPr>
          </a:p>
          <a:p>
            <a:r>
              <a:rPr lang="en-US" sz="3200">
                <a:ea typeface="Calibri"/>
                <a:cs typeface="Calibri"/>
              </a:rPr>
              <a:t>Pre George Floyd incident:</a:t>
            </a:r>
          </a:p>
          <a:p>
            <a:endParaRPr lang="en-US" sz="3200">
              <a:ea typeface="Calibri"/>
              <a:cs typeface="Calibri"/>
            </a:endParaRPr>
          </a:p>
          <a:p>
            <a:pPr marL="457200" indent="-457200">
              <a:buFont typeface="Arial"/>
              <a:buChar char="•"/>
            </a:pPr>
            <a:r>
              <a:rPr lang="en-US" sz="3200">
                <a:ea typeface="Calibri"/>
                <a:cs typeface="Calibri"/>
              </a:rPr>
              <a:t>Establishing  </a:t>
            </a:r>
            <a:r>
              <a:rPr lang="en-US" sz="3200">
                <a:latin typeface="Calibri"/>
                <a:ea typeface="Calibri"/>
                <a:cs typeface="Calibri"/>
              </a:rPr>
              <a:t>the </a:t>
            </a:r>
            <a:r>
              <a:rPr lang="en-US" sz="3200">
                <a:latin typeface="Aptos"/>
                <a:ea typeface="Calibri"/>
                <a:cs typeface="Calibri"/>
              </a:rPr>
              <a:t>Office of Equity and Social Justice </a:t>
            </a:r>
            <a:endParaRPr lang="en-US" sz="3200">
              <a:latin typeface="Calibri"/>
              <a:ea typeface="Calibri"/>
              <a:cs typeface="Calibri"/>
            </a:endParaRPr>
          </a:p>
          <a:p>
            <a:pPr marL="457200" indent="-457200">
              <a:buFont typeface="Arial"/>
              <a:buChar char="•"/>
            </a:pPr>
            <a:r>
              <a:rPr lang="en-US" sz="3200">
                <a:latin typeface="Aptos"/>
                <a:ea typeface="Calibri"/>
                <a:cs typeface="Calibri"/>
              </a:rPr>
              <a:t>Health Symposium on Trauma, Race, Inclusion, Diversity, </a:t>
            </a:r>
          </a:p>
          <a:p>
            <a:r>
              <a:rPr lang="en-US" sz="3200">
                <a:latin typeface="Aptos"/>
                <a:ea typeface="Calibri"/>
                <a:cs typeface="Calibri"/>
              </a:rPr>
              <a:t>	and Equity (STRIDE)</a:t>
            </a:r>
          </a:p>
          <a:p>
            <a:pPr marL="457200" indent="-457200">
              <a:buFont typeface="Arial" panose="020B0604020202020204" pitchFamily="34" charset="0"/>
              <a:buChar char="•"/>
            </a:pPr>
            <a:r>
              <a:rPr lang="en-US" sz="3200">
                <a:latin typeface="Aptos"/>
                <a:ea typeface="Calibri"/>
                <a:cs typeface="Calibri"/>
              </a:rPr>
              <a:t>COVID shut down starts a week before the conference</a:t>
            </a:r>
          </a:p>
          <a:p>
            <a:pPr marL="457200" indent="-457200">
              <a:buFont typeface="Arial" panose="020B0604020202020204" pitchFamily="34" charset="0"/>
              <a:buChar char="•"/>
            </a:pPr>
            <a:endParaRPr lang="en-US" sz="3200">
              <a:latin typeface="Aptos"/>
              <a:ea typeface="Calibri"/>
              <a:cs typeface="Calibri"/>
            </a:endParaRPr>
          </a:p>
          <a:p>
            <a:r>
              <a:rPr lang="en-US" sz="3200">
                <a:solidFill>
                  <a:srgbClr val="C00000"/>
                </a:solidFill>
                <a:latin typeface="Aptos"/>
                <a:ea typeface="Calibri"/>
                <a:cs typeface="Calibri"/>
              </a:rPr>
              <a:t>George Floyd incident happens on May 25, 2020</a:t>
            </a:r>
            <a:endParaRPr lang="en-US" sz="3200">
              <a:latin typeface="Aptos"/>
              <a:ea typeface="Calibri"/>
              <a:cs typeface="Calibri"/>
            </a:endParaRPr>
          </a:p>
          <a:p>
            <a:endParaRPr lang="en-US" sz="3200" b="1">
              <a:latin typeface="Aptos"/>
              <a:ea typeface="Calibri"/>
              <a:cs typeface="Calibri"/>
            </a:endParaRPr>
          </a:p>
          <a:p>
            <a:r>
              <a:rPr lang="en-US" sz="3200" b="1">
                <a:latin typeface="Aptos"/>
                <a:ea typeface="Calibri"/>
                <a:cs typeface="Calibri"/>
              </a:rPr>
              <a:t>Nneka's Experience:</a:t>
            </a:r>
          </a:p>
          <a:p>
            <a:endParaRPr lang="en-US" sz="3200">
              <a:latin typeface="Aptos"/>
              <a:ea typeface="Calibri"/>
              <a:cs typeface="Calibri"/>
            </a:endParaRPr>
          </a:p>
          <a:p>
            <a:pPr marL="457200" indent="-457200">
              <a:buFont typeface="Arial"/>
              <a:buChar char="•"/>
            </a:pPr>
            <a:r>
              <a:rPr lang="en-US" sz="3200">
                <a:latin typeface="Aptos"/>
                <a:ea typeface="Calibri"/>
                <a:cs typeface="Calibri"/>
              </a:rPr>
              <a:t>"My daddy changed the world!" </a:t>
            </a:r>
          </a:p>
          <a:p>
            <a:endParaRPr lang="en-US" sz="3200">
              <a:latin typeface="Aptos"/>
              <a:ea typeface="Calibri"/>
              <a:cs typeface="Calibri"/>
            </a:endParaRPr>
          </a:p>
          <a:p>
            <a:pPr marL="457200" indent="-457200">
              <a:buFont typeface="Arial"/>
              <a:buChar char="•"/>
            </a:pPr>
            <a:r>
              <a:rPr lang="en-US" sz="3200">
                <a:latin typeface="Aptos"/>
                <a:ea typeface="Calibri"/>
                <a:cs typeface="Calibri"/>
              </a:rPr>
              <a:t>Leads to the hiring of Dr.  </a:t>
            </a:r>
            <a:r>
              <a:rPr lang="en-US" sz="3200" err="1">
                <a:latin typeface="Aptos"/>
                <a:ea typeface="Calibri"/>
                <a:cs typeface="Calibri"/>
              </a:rPr>
              <a:t>Sederstrom</a:t>
            </a:r>
            <a:r>
              <a:rPr lang="en-US" sz="3200">
                <a:latin typeface="Aptos"/>
                <a:ea typeface="Calibri"/>
                <a:cs typeface="Calibri"/>
              </a:rPr>
              <a:t>, the Chief Health Equity Officer.</a:t>
            </a:r>
            <a:endParaRPr lang="en-US" sz="3200">
              <a:ea typeface="Calibri"/>
              <a:cs typeface="Calibri"/>
            </a:endParaRPr>
          </a:p>
          <a:p>
            <a:endParaRPr lang="en-US" sz="3200">
              <a:latin typeface="Aptos"/>
              <a:ea typeface="Calibri"/>
              <a:cs typeface="Calibri"/>
            </a:endParaRPr>
          </a:p>
          <a:p>
            <a:pPr marL="457200" indent="-457200">
              <a:buFont typeface="Arial"/>
              <a:buChar char="•"/>
            </a:pPr>
            <a:r>
              <a:rPr lang="en-US" sz="3200">
                <a:latin typeface="Aptos"/>
                <a:ea typeface="Calibri"/>
                <a:cs typeface="Calibri"/>
              </a:rPr>
              <a:t>Development of Health Equity department and growth under Dr. Sederstrom's leadership</a:t>
            </a:r>
          </a:p>
        </p:txBody>
      </p:sp>
      <p:pic>
        <p:nvPicPr>
          <p:cNvPr id="3" name="Picture 2" descr="George Floyd's mother was not there ...">
            <a:extLst>
              <a:ext uri="{FF2B5EF4-FFF2-40B4-BE49-F238E27FC236}">
                <a16:creationId xmlns:a16="http://schemas.microsoft.com/office/drawing/2014/main" id="{D137B516-D851-D8C8-03E1-FEE63A66E8D7}"/>
              </a:ext>
            </a:extLst>
          </p:cNvPr>
          <p:cNvPicPr>
            <a:picLocks noChangeAspect="1"/>
          </p:cNvPicPr>
          <p:nvPr/>
        </p:nvPicPr>
        <p:blipFill>
          <a:blip r:embed="rId3"/>
          <a:stretch>
            <a:fillRect/>
          </a:stretch>
        </p:blipFill>
        <p:spPr>
          <a:xfrm>
            <a:off x="12469450" y="177335"/>
            <a:ext cx="5642086" cy="3791094"/>
          </a:xfrm>
          <a:prstGeom prst="rect">
            <a:avLst/>
          </a:prstGeom>
        </p:spPr>
      </p:pic>
    </p:spTree>
    <p:extLst>
      <p:ext uri="{BB962C8B-B14F-4D97-AF65-F5344CB8AC3E}">
        <p14:creationId xmlns:p14="http://schemas.microsoft.com/office/powerpoint/2010/main" val="7677657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CB7AB"/>
        </a:solidFill>
        <a:effectLst/>
      </p:bgPr>
    </p:bg>
    <p:spTree>
      <p:nvGrpSpPr>
        <p:cNvPr id="1" name="">
          <a:extLst>
            <a:ext uri="{FF2B5EF4-FFF2-40B4-BE49-F238E27FC236}">
              <a16:creationId xmlns:a16="http://schemas.microsoft.com/office/drawing/2014/main" id="{56D8239A-5710-A2F1-E005-95FA856983D1}"/>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4727976A-E622-0AD0-F22D-DF7BBD1C29A5}"/>
              </a:ext>
            </a:extLst>
          </p:cNvPr>
          <p:cNvSpPr/>
          <p:nvPr/>
        </p:nvSpPr>
        <p:spPr>
          <a:xfrm rot="-5400000">
            <a:off x="7210781" y="6197580"/>
            <a:ext cx="8856963" cy="0"/>
          </a:xfrm>
          <a:prstGeom prst="line">
            <a:avLst/>
          </a:prstGeom>
          <a:ln w="19050" cap="flat">
            <a:solidFill>
              <a:srgbClr val="EDEDE3"/>
            </a:solidFill>
            <a:prstDash val="solid"/>
            <a:headEnd type="none" w="sm" len="sm"/>
            <a:tailEnd type="none" w="sm" len="sm"/>
          </a:ln>
        </p:spPr>
      </p:sp>
      <p:grpSp>
        <p:nvGrpSpPr>
          <p:cNvPr id="3" name="Group 3">
            <a:extLst>
              <a:ext uri="{FF2B5EF4-FFF2-40B4-BE49-F238E27FC236}">
                <a16:creationId xmlns:a16="http://schemas.microsoft.com/office/drawing/2014/main" id="{782FABBD-CF9A-0256-35B2-758C69AF64BA}"/>
              </a:ext>
            </a:extLst>
          </p:cNvPr>
          <p:cNvGrpSpPr/>
          <p:nvPr/>
        </p:nvGrpSpPr>
        <p:grpSpPr>
          <a:xfrm>
            <a:off x="10807646" y="1778624"/>
            <a:ext cx="1672757" cy="1672757"/>
            <a:chOff x="0" y="0"/>
            <a:chExt cx="812800" cy="812800"/>
          </a:xfrm>
        </p:grpSpPr>
        <p:sp>
          <p:nvSpPr>
            <p:cNvPr id="4" name="Freeform 4">
              <a:extLst>
                <a:ext uri="{FF2B5EF4-FFF2-40B4-BE49-F238E27FC236}">
                  <a16:creationId xmlns:a16="http://schemas.microsoft.com/office/drawing/2014/main" id="{62CC8A6C-1879-BD37-E708-BFFA2F1E84D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E614D"/>
            </a:solidFill>
            <a:ln w="19050" cap="sq">
              <a:solidFill>
                <a:srgbClr val="EDEDE3"/>
              </a:solidFill>
              <a:prstDash val="solid"/>
              <a:miter/>
            </a:ln>
          </p:spPr>
          <p:txBody>
            <a:bodyPr/>
            <a:lstStyle/>
            <a:p>
              <a:endParaRPr lang="en-US"/>
            </a:p>
          </p:txBody>
        </p:sp>
        <p:sp>
          <p:nvSpPr>
            <p:cNvPr id="5" name="TextBox 5">
              <a:extLst>
                <a:ext uri="{FF2B5EF4-FFF2-40B4-BE49-F238E27FC236}">
                  <a16:creationId xmlns:a16="http://schemas.microsoft.com/office/drawing/2014/main" id="{B0A554CC-D375-3F54-8329-9D687B0377F2}"/>
                </a:ext>
              </a:extLst>
            </p:cNvPr>
            <p:cNvSpPr txBox="1"/>
            <p:nvPr/>
          </p:nvSpPr>
          <p:spPr>
            <a:xfrm>
              <a:off x="76200" y="47625"/>
              <a:ext cx="660400" cy="688975"/>
            </a:xfrm>
            <a:prstGeom prst="rect">
              <a:avLst/>
            </a:prstGeom>
          </p:spPr>
          <p:txBody>
            <a:bodyPr lIns="50800" tIns="50800" rIns="50800" bIns="50800" rtlCol="0" anchor="ctr"/>
            <a:lstStyle/>
            <a:p>
              <a:pPr algn="ctr">
                <a:lnSpc>
                  <a:spcPts val="2969"/>
                </a:lnSpc>
              </a:pPr>
              <a:endParaRPr/>
            </a:p>
          </p:txBody>
        </p:sp>
      </p:grpSp>
      <p:grpSp>
        <p:nvGrpSpPr>
          <p:cNvPr id="6" name="Group 6">
            <a:extLst>
              <a:ext uri="{FF2B5EF4-FFF2-40B4-BE49-F238E27FC236}">
                <a16:creationId xmlns:a16="http://schemas.microsoft.com/office/drawing/2014/main" id="{EABDB0C8-12E9-A268-5357-B2AFDF2FC3D5}"/>
              </a:ext>
            </a:extLst>
          </p:cNvPr>
          <p:cNvGrpSpPr/>
          <p:nvPr/>
        </p:nvGrpSpPr>
        <p:grpSpPr>
          <a:xfrm>
            <a:off x="10807646" y="4382529"/>
            <a:ext cx="1672757" cy="1672757"/>
            <a:chOff x="0" y="0"/>
            <a:chExt cx="812800" cy="812800"/>
          </a:xfrm>
        </p:grpSpPr>
        <p:sp>
          <p:nvSpPr>
            <p:cNvPr id="7" name="Freeform 7">
              <a:extLst>
                <a:ext uri="{FF2B5EF4-FFF2-40B4-BE49-F238E27FC236}">
                  <a16:creationId xmlns:a16="http://schemas.microsoft.com/office/drawing/2014/main" id="{20887023-F905-2908-D28C-ACDE36B00F4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E614D"/>
            </a:solidFill>
            <a:ln w="19050" cap="sq">
              <a:solidFill>
                <a:srgbClr val="EDEDE3"/>
              </a:solidFill>
              <a:prstDash val="solid"/>
              <a:miter/>
            </a:ln>
          </p:spPr>
          <p:txBody>
            <a:bodyPr/>
            <a:lstStyle/>
            <a:p>
              <a:endParaRPr lang="en-US"/>
            </a:p>
          </p:txBody>
        </p:sp>
        <p:sp>
          <p:nvSpPr>
            <p:cNvPr id="8" name="TextBox 8">
              <a:extLst>
                <a:ext uri="{FF2B5EF4-FFF2-40B4-BE49-F238E27FC236}">
                  <a16:creationId xmlns:a16="http://schemas.microsoft.com/office/drawing/2014/main" id="{4AAC2A68-0A73-F720-3DCD-01190947DE96}"/>
                </a:ext>
              </a:extLst>
            </p:cNvPr>
            <p:cNvSpPr txBox="1"/>
            <p:nvPr/>
          </p:nvSpPr>
          <p:spPr>
            <a:xfrm>
              <a:off x="76200" y="47625"/>
              <a:ext cx="660400" cy="688975"/>
            </a:xfrm>
            <a:prstGeom prst="rect">
              <a:avLst/>
            </a:prstGeom>
          </p:spPr>
          <p:txBody>
            <a:bodyPr lIns="50800" tIns="50800" rIns="50800" bIns="50800" rtlCol="0" anchor="ctr"/>
            <a:lstStyle/>
            <a:p>
              <a:pPr algn="ctr">
                <a:lnSpc>
                  <a:spcPts val="2969"/>
                </a:lnSpc>
              </a:pPr>
              <a:endParaRPr/>
            </a:p>
          </p:txBody>
        </p:sp>
      </p:grpSp>
      <p:grpSp>
        <p:nvGrpSpPr>
          <p:cNvPr id="9" name="Group 9">
            <a:extLst>
              <a:ext uri="{FF2B5EF4-FFF2-40B4-BE49-F238E27FC236}">
                <a16:creationId xmlns:a16="http://schemas.microsoft.com/office/drawing/2014/main" id="{4D7771E7-DE16-14F7-B6DB-D17EA8374561}"/>
              </a:ext>
            </a:extLst>
          </p:cNvPr>
          <p:cNvGrpSpPr/>
          <p:nvPr/>
        </p:nvGrpSpPr>
        <p:grpSpPr>
          <a:xfrm>
            <a:off x="10807646" y="6986434"/>
            <a:ext cx="1672757" cy="1672757"/>
            <a:chOff x="0" y="0"/>
            <a:chExt cx="812800" cy="812800"/>
          </a:xfrm>
        </p:grpSpPr>
        <p:sp>
          <p:nvSpPr>
            <p:cNvPr id="10" name="Freeform 10">
              <a:extLst>
                <a:ext uri="{FF2B5EF4-FFF2-40B4-BE49-F238E27FC236}">
                  <a16:creationId xmlns:a16="http://schemas.microsoft.com/office/drawing/2014/main" id="{92009A74-8C1E-176B-27CA-4C650F20B3F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E614D"/>
            </a:solidFill>
            <a:ln w="19050" cap="sq">
              <a:solidFill>
                <a:srgbClr val="EDEDE3"/>
              </a:solidFill>
              <a:prstDash val="solid"/>
              <a:miter/>
            </a:ln>
          </p:spPr>
          <p:txBody>
            <a:bodyPr/>
            <a:lstStyle/>
            <a:p>
              <a:endParaRPr lang="en-US"/>
            </a:p>
          </p:txBody>
        </p:sp>
        <p:sp>
          <p:nvSpPr>
            <p:cNvPr id="11" name="TextBox 11">
              <a:extLst>
                <a:ext uri="{FF2B5EF4-FFF2-40B4-BE49-F238E27FC236}">
                  <a16:creationId xmlns:a16="http://schemas.microsoft.com/office/drawing/2014/main" id="{18AA0F4F-C454-0EAF-CBFF-25803C5E16D9}"/>
                </a:ext>
              </a:extLst>
            </p:cNvPr>
            <p:cNvSpPr txBox="1"/>
            <p:nvPr/>
          </p:nvSpPr>
          <p:spPr>
            <a:xfrm>
              <a:off x="76200" y="47625"/>
              <a:ext cx="660400" cy="688975"/>
            </a:xfrm>
            <a:prstGeom prst="rect">
              <a:avLst/>
            </a:prstGeom>
          </p:spPr>
          <p:txBody>
            <a:bodyPr lIns="50800" tIns="50800" rIns="50800" bIns="50800" rtlCol="0" anchor="ctr"/>
            <a:lstStyle/>
            <a:p>
              <a:pPr algn="ctr">
                <a:lnSpc>
                  <a:spcPts val="2969"/>
                </a:lnSpc>
              </a:pPr>
              <a:endParaRPr/>
            </a:p>
          </p:txBody>
        </p:sp>
      </p:grpSp>
      <p:sp>
        <p:nvSpPr>
          <p:cNvPr id="12" name="AutoShape 12">
            <a:extLst>
              <a:ext uri="{FF2B5EF4-FFF2-40B4-BE49-F238E27FC236}">
                <a16:creationId xmlns:a16="http://schemas.microsoft.com/office/drawing/2014/main" id="{F7241206-4DE2-C77F-0E3D-B850D3560302}"/>
              </a:ext>
            </a:extLst>
          </p:cNvPr>
          <p:cNvSpPr/>
          <p:nvPr/>
        </p:nvSpPr>
        <p:spPr>
          <a:xfrm>
            <a:off x="10281994" y="1682209"/>
            <a:ext cx="3492455" cy="0"/>
          </a:xfrm>
          <a:prstGeom prst="line">
            <a:avLst/>
          </a:prstGeom>
          <a:ln w="19050" cap="flat">
            <a:solidFill>
              <a:srgbClr val="F2EDE3"/>
            </a:solidFill>
            <a:prstDash val="solid"/>
            <a:headEnd type="none" w="sm" len="sm"/>
            <a:tailEnd type="none" w="sm" len="sm"/>
          </a:ln>
        </p:spPr>
      </p:sp>
      <p:sp>
        <p:nvSpPr>
          <p:cNvPr id="14" name="TextBox 14">
            <a:extLst>
              <a:ext uri="{FF2B5EF4-FFF2-40B4-BE49-F238E27FC236}">
                <a16:creationId xmlns:a16="http://schemas.microsoft.com/office/drawing/2014/main" id="{9D7F1803-F0D4-E8EE-39DF-AC14FBB6352A}"/>
              </a:ext>
            </a:extLst>
          </p:cNvPr>
          <p:cNvSpPr txBox="1"/>
          <p:nvPr/>
        </p:nvSpPr>
        <p:spPr>
          <a:xfrm>
            <a:off x="10266336" y="1007278"/>
            <a:ext cx="4442934" cy="589905"/>
          </a:xfrm>
          <a:prstGeom prst="rect">
            <a:avLst/>
          </a:prstGeom>
        </p:spPr>
        <p:txBody>
          <a:bodyPr lIns="0" tIns="0" rIns="0" bIns="0" rtlCol="0" anchor="t">
            <a:spAutoFit/>
          </a:bodyPr>
          <a:lstStyle/>
          <a:p>
            <a:pPr>
              <a:lnSpc>
                <a:spcPts val="4620"/>
              </a:lnSpc>
              <a:spcBef>
                <a:spcPct val="0"/>
              </a:spcBef>
            </a:pPr>
            <a:r>
              <a:rPr lang="en-US" sz="4000">
                <a:latin typeface="Calibri"/>
                <a:ea typeface="Calibri"/>
                <a:cs typeface="Calibri"/>
                <a:sym typeface="Open Sauce"/>
              </a:rPr>
              <a:t>EXPERIENTIAL </a:t>
            </a:r>
            <a:endParaRPr lang="en-US" sz="4000">
              <a:latin typeface="Calibri"/>
              <a:ea typeface="Calibri"/>
              <a:cs typeface="Calibri"/>
            </a:endParaRPr>
          </a:p>
        </p:txBody>
      </p:sp>
      <p:sp>
        <p:nvSpPr>
          <p:cNvPr id="15" name="TextBox 15">
            <a:extLst>
              <a:ext uri="{FF2B5EF4-FFF2-40B4-BE49-F238E27FC236}">
                <a16:creationId xmlns:a16="http://schemas.microsoft.com/office/drawing/2014/main" id="{8F143505-3FE8-91EE-9C4B-3C14D3F510A5}"/>
              </a:ext>
            </a:extLst>
          </p:cNvPr>
          <p:cNvSpPr txBox="1"/>
          <p:nvPr/>
        </p:nvSpPr>
        <p:spPr>
          <a:xfrm>
            <a:off x="13119813" y="2352747"/>
            <a:ext cx="4443314" cy="563881"/>
          </a:xfrm>
          <a:prstGeom prst="rect">
            <a:avLst/>
          </a:prstGeom>
        </p:spPr>
        <p:txBody>
          <a:bodyPr lIns="0" tIns="0" rIns="0" bIns="0" rtlCol="0" anchor="t">
            <a:spAutoFit/>
          </a:bodyPr>
          <a:lstStyle/>
          <a:p>
            <a:pPr marL="0" lvl="0" indent="0" algn="l">
              <a:lnSpc>
                <a:spcPts val="4619"/>
              </a:lnSpc>
              <a:spcBef>
                <a:spcPct val="0"/>
              </a:spcBef>
            </a:pPr>
            <a:r>
              <a:rPr lang="en-US" sz="3250" b="1" spc="290">
                <a:solidFill>
                  <a:schemeClr val="bg2"/>
                </a:solidFill>
                <a:latin typeface="Calibri"/>
                <a:ea typeface="Calibri"/>
                <a:cs typeface="Calibri"/>
                <a:sym typeface="Baskerville Display PT Italics"/>
              </a:rPr>
              <a:t>Shared Values</a:t>
            </a:r>
            <a:endParaRPr lang="en-US" sz="3250" b="1" spc="290">
              <a:solidFill>
                <a:schemeClr val="bg2"/>
              </a:solidFill>
              <a:latin typeface="Calibri"/>
              <a:ea typeface="Calibri"/>
              <a:cs typeface="Calibri"/>
            </a:endParaRPr>
          </a:p>
        </p:txBody>
      </p:sp>
      <p:sp>
        <p:nvSpPr>
          <p:cNvPr id="16" name="TextBox 16">
            <a:extLst>
              <a:ext uri="{FF2B5EF4-FFF2-40B4-BE49-F238E27FC236}">
                <a16:creationId xmlns:a16="http://schemas.microsoft.com/office/drawing/2014/main" id="{0C3FA947-BD47-B8E0-B1E6-EE0E0F68F095}"/>
              </a:ext>
            </a:extLst>
          </p:cNvPr>
          <p:cNvSpPr txBox="1"/>
          <p:nvPr/>
        </p:nvSpPr>
        <p:spPr>
          <a:xfrm>
            <a:off x="10975654" y="2324172"/>
            <a:ext cx="1322453" cy="788036"/>
          </a:xfrm>
          <a:prstGeom prst="rect">
            <a:avLst/>
          </a:prstGeom>
        </p:spPr>
        <p:txBody>
          <a:bodyPr lIns="0" tIns="0" rIns="0" bIns="0" rtlCol="0" anchor="t">
            <a:spAutoFit/>
          </a:bodyPr>
          <a:lstStyle/>
          <a:p>
            <a:pPr marL="0" lvl="0" indent="0" algn="ctr">
              <a:lnSpc>
                <a:spcPts val="6439"/>
              </a:lnSpc>
              <a:spcBef>
                <a:spcPct val="0"/>
              </a:spcBef>
            </a:pPr>
            <a:r>
              <a:rPr lang="en-US" sz="4599" spc="404">
                <a:solidFill>
                  <a:srgbClr val="EDEDE3"/>
                </a:solidFill>
                <a:latin typeface="Calibri"/>
                <a:ea typeface="Calibri"/>
                <a:cs typeface="Calibri"/>
                <a:sym typeface="TAN Mon Cheri"/>
              </a:rPr>
              <a:t>1</a:t>
            </a:r>
          </a:p>
        </p:txBody>
      </p:sp>
      <p:sp>
        <p:nvSpPr>
          <p:cNvPr id="17" name="TextBox 17">
            <a:extLst>
              <a:ext uri="{FF2B5EF4-FFF2-40B4-BE49-F238E27FC236}">
                <a16:creationId xmlns:a16="http://schemas.microsoft.com/office/drawing/2014/main" id="{3BF1A95E-9543-503D-A26E-7A399A3B1CEF}"/>
              </a:ext>
            </a:extLst>
          </p:cNvPr>
          <p:cNvSpPr txBox="1"/>
          <p:nvPr/>
        </p:nvSpPr>
        <p:spPr>
          <a:xfrm>
            <a:off x="10975654" y="4852670"/>
            <a:ext cx="1322453" cy="788036"/>
          </a:xfrm>
          <a:prstGeom prst="rect">
            <a:avLst/>
          </a:prstGeom>
        </p:spPr>
        <p:txBody>
          <a:bodyPr lIns="0" tIns="0" rIns="0" bIns="0" rtlCol="0" anchor="t">
            <a:spAutoFit/>
          </a:bodyPr>
          <a:lstStyle/>
          <a:p>
            <a:pPr marL="0" lvl="0" indent="0" algn="ctr">
              <a:lnSpc>
                <a:spcPts val="6439"/>
              </a:lnSpc>
              <a:spcBef>
                <a:spcPct val="0"/>
              </a:spcBef>
            </a:pPr>
            <a:r>
              <a:rPr lang="en-US" sz="4599" u="none" spc="404">
                <a:solidFill>
                  <a:srgbClr val="EDEDE3"/>
                </a:solidFill>
                <a:latin typeface="Calibri"/>
                <a:ea typeface="Calibri"/>
                <a:cs typeface="Calibri"/>
                <a:sym typeface="TAN Mon Cheri"/>
              </a:rPr>
              <a:t>2</a:t>
            </a:r>
          </a:p>
        </p:txBody>
      </p:sp>
      <p:sp>
        <p:nvSpPr>
          <p:cNvPr id="18" name="TextBox 18">
            <a:extLst>
              <a:ext uri="{FF2B5EF4-FFF2-40B4-BE49-F238E27FC236}">
                <a16:creationId xmlns:a16="http://schemas.microsoft.com/office/drawing/2014/main" id="{DA4B4767-5E4E-20E0-1DE5-08686329CA91}"/>
              </a:ext>
            </a:extLst>
          </p:cNvPr>
          <p:cNvSpPr txBox="1"/>
          <p:nvPr/>
        </p:nvSpPr>
        <p:spPr>
          <a:xfrm>
            <a:off x="10975654" y="7455461"/>
            <a:ext cx="1322453" cy="788036"/>
          </a:xfrm>
          <a:prstGeom prst="rect">
            <a:avLst/>
          </a:prstGeom>
        </p:spPr>
        <p:txBody>
          <a:bodyPr lIns="0" tIns="0" rIns="0" bIns="0" rtlCol="0" anchor="t">
            <a:spAutoFit/>
          </a:bodyPr>
          <a:lstStyle/>
          <a:p>
            <a:pPr marL="0" lvl="0" indent="0" algn="ctr">
              <a:lnSpc>
                <a:spcPts val="6439"/>
              </a:lnSpc>
              <a:spcBef>
                <a:spcPct val="0"/>
              </a:spcBef>
            </a:pPr>
            <a:r>
              <a:rPr lang="en-US" sz="4599" u="none" spc="404">
                <a:solidFill>
                  <a:srgbClr val="EDEDE3"/>
                </a:solidFill>
                <a:latin typeface="Calibri"/>
                <a:ea typeface="Calibri"/>
                <a:cs typeface="Calibri"/>
                <a:sym typeface="TAN Mon Cheri"/>
              </a:rPr>
              <a:t>3</a:t>
            </a:r>
          </a:p>
        </p:txBody>
      </p:sp>
      <p:sp>
        <p:nvSpPr>
          <p:cNvPr id="19" name="TextBox 19">
            <a:extLst>
              <a:ext uri="{FF2B5EF4-FFF2-40B4-BE49-F238E27FC236}">
                <a16:creationId xmlns:a16="http://schemas.microsoft.com/office/drawing/2014/main" id="{B32D65BB-445D-C2A4-A1E4-64869CBEDFAF}"/>
              </a:ext>
            </a:extLst>
          </p:cNvPr>
          <p:cNvSpPr txBox="1"/>
          <p:nvPr/>
        </p:nvSpPr>
        <p:spPr>
          <a:xfrm>
            <a:off x="13119813" y="4881245"/>
            <a:ext cx="4443314" cy="563881"/>
          </a:xfrm>
          <a:prstGeom prst="rect">
            <a:avLst/>
          </a:prstGeom>
        </p:spPr>
        <p:txBody>
          <a:bodyPr lIns="0" tIns="0" rIns="0" bIns="0" rtlCol="0" anchor="t">
            <a:spAutoFit/>
          </a:bodyPr>
          <a:lstStyle/>
          <a:p>
            <a:pPr marL="0" lvl="0" indent="0" algn="l">
              <a:lnSpc>
                <a:spcPts val="4619"/>
              </a:lnSpc>
              <a:spcBef>
                <a:spcPct val="0"/>
              </a:spcBef>
            </a:pPr>
            <a:r>
              <a:rPr lang="en-US" sz="3250" b="1" spc="290">
                <a:latin typeface="Calibri"/>
                <a:ea typeface="Calibri"/>
                <a:cs typeface="Calibri"/>
                <a:sym typeface="Baskerville Display PT Italics"/>
              </a:rPr>
              <a:t>Tangible Strategies</a:t>
            </a:r>
            <a:endParaRPr lang="en-US" sz="3250" b="1" spc="290">
              <a:latin typeface="Calibri"/>
              <a:ea typeface="Calibri"/>
              <a:cs typeface="Calibri"/>
            </a:endParaRPr>
          </a:p>
        </p:txBody>
      </p:sp>
      <p:sp>
        <p:nvSpPr>
          <p:cNvPr id="20" name="TextBox 20">
            <a:extLst>
              <a:ext uri="{FF2B5EF4-FFF2-40B4-BE49-F238E27FC236}">
                <a16:creationId xmlns:a16="http://schemas.microsoft.com/office/drawing/2014/main" id="{5475A5B3-3EF9-26FB-CEAB-3177AE14F764}"/>
              </a:ext>
            </a:extLst>
          </p:cNvPr>
          <p:cNvSpPr txBox="1"/>
          <p:nvPr/>
        </p:nvSpPr>
        <p:spPr>
          <a:xfrm>
            <a:off x="13119813" y="7560557"/>
            <a:ext cx="4443314" cy="563881"/>
          </a:xfrm>
          <a:prstGeom prst="rect">
            <a:avLst/>
          </a:prstGeom>
        </p:spPr>
        <p:txBody>
          <a:bodyPr lIns="0" tIns="0" rIns="0" bIns="0" rtlCol="0" anchor="t">
            <a:spAutoFit/>
          </a:bodyPr>
          <a:lstStyle/>
          <a:p>
            <a:pPr marL="0" lvl="0" indent="0" algn="l">
              <a:lnSpc>
                <a:spcPts val="4619"/>
              </a:lnSpc>
              <a:spcBef>
                <a:spcPct val="0"/>
              </a:spcBef>
            </a:pPr>
            <a:r>
              <a:rPr lang="en-US" sz="3250" b="1" spc="290">
                <a:solidFill>
                  <a:schemeClr val="bg2"/>
                </a:solidFill>
                <a:latin typeface="Calibri"/>
                <a:ea typeface="Calibri"/>
                <a:cs typeface="Calibri"/>
                <a:sym typeface="Baskerville Display PT Italics"/>
              </a:rPr>
              <a:t>Dreaming Big</a:t>
            </a:r>
            <a:endParaRPr lang="en-US" sz="3250" b="1" spc="290">
              <a:solidFill>
                <a:schemeClr val="bg2"/>
              </a:solidFill>
              <a:latin typeface="Calibri"/>
              <a:ea typeface="Calibri"/>
              <a:cs typeface="Calibri"/>
            </a:endParaRPr>
          </a:p>
        </p:txBody>
      </p:sp>
      <p:pic>
        <p:nvPicPr>
          <p:cNvPr id="22" name="Picture 21" descr="A diagram of health and well being&#10;&#10;AI-generated content may be incorrect.">
            <a:extLst>
              <a:ext uri="{FF2B5EF4-FFF2-40B4-BE49-F238E27FC236}">
                <a16:creationId xmlns:a16="http://schemas.microsoft.com/office/drawing/2014/main" id="{88C9067D-C9B9-367A-948A-E86539FA9911}"/>
              </a:ext>
            </a:extLst>
          </p:cNvPr>
          <p:cNvPicPr>
            <a:picLocks noChangeAspect="1"/>
          </p:cNvPicPr>
          <p:nvPr/>
        </p:nvPicPr>
        <p:blipFill>
          <a:blip r:embed="rId3"/>
          <a:stretch>
            <a:fillRect/>
          </a:stretch>
        </p:blipFill>
        <p:spPr>
          <a:xfrm>
            <a:off x="-336637" y="0"/>
            <a:ext cx="10287000" cy="10287000"/>
          </a:xfrm>
          <a:prstGeom prst="rect">
            <a:avLst/>
          </a:prstGeom>
        </p:spPr>
      </p:pic>
    </p:spTree>
    <p:extLst>
      <p:ext uri="{BB962C8B-B14F-4D97-AF65-F5344CB8AC3E}">
        <p14:creationId xmlns:p14="http://schemas.microsoft.com/office/powerpoint/2010/main" val="6791102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2EDE3"/>
        </a:solidFill>
        <a:effectLst/>
      </p:bgPr>
    </p:bg>
    <p:spTree>
      <p:nvGrpSpPr>
        <p:cNvPr id="1" name="">
          <a:extLst>
            <a:ext uri="{FF2B5EF4-FFF2-40B4-BE49-F238E27FC236}">
              <a16:creationId xmlns:a16="http://schemas.microsoft.com/office/drawing/2014/main" id="{25AF4ABA-8C52-6A3F-DFBE-F60CF6CCB7B3}"/>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95DD961-9B00-6F96-05CE-2232F989898B}"/>
              </a:ext>
            </a:extLst>
          </p:cNvPr>
          <p:cNvSpPr/>
          <p:nvPr/>
        </p:nvSpPr>
        <p:spPr>
          <a:xfrm>
            <a:off x="-1" y="3700218"/>
            <a:ext cx="18288000" cy="1995408"/>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white rectangular sign with red letters on it&#10;&#10;AI-generated content may be incorrect.">
            <a:extLst>
              <a:ext uri="{FF2B5EF4-FFF2-40B4-BE49-F238E27FC236}">
                <a16:creationId xmlns:a16="http://schemas.microsoft.com/office/drawing/2014/main" id="{4E0C2AC2-40FF-03F6-C995-9E30EA414A53}"/>
              </a:ext>
            </a:extLst>
          </p:cNvPr>
          <p:cNvPicPr>
            <a:picLocks noChangeAspect="1"/>
          </p:cNvPicPr>
          <p:nvPr/>
        </p:nvPicPr>
        <p:blipFill>
          <a:blip r:embed="rId3"/>
          <a:stretch>
            <a:fillRect/>
          </a:stretch>
        </p:blipFill>
        <p:spPr>
          <a:xfrm>
            <a:off x="8072" y="5893"/>
            <a:ext cx="18288000" cy="3702067"/>
          </a:xfrm>
          <a:prstGeom prst="rect">
            <a:avLst/>
          </a:prstGeom>
        </p:spPr>
      </p:pic>
      <p:sp>
        <p:nvSpPr>
          <p:cNvPr id="4" name="TextBox 4">
            <a:extLst>
              <a:ext uri="{FF2B5EF4-FFF2-40B4-BE49-F238E27FC236}">
                <a16:creationId xmlns:a16="http://schemas.microsoft.com/office/drawing/2014/main" id="{9D683FA7-A06B-C24F-1651-AD25174DBF4C}"/>
              </a:ext>
            </a:extLst>
          </p:cNvPr>
          <p:cNvSpPr txBox="1"/>
          <p:nvPr/>
        </p:nvSpPr>
        <p:spPr>
          <a:xfrm>
            <a:off x="4810840" y="2372966"/>
            <a:ext cx="8968559" cy="2669320"/>
          </a:xfrm>
          <a:prstGeom prst="rect">
            <a:avLst/>
          </a:prstGeom>
        </p:spPr>
        <p:txBody>
          <a:bodyPr wrap="square" lIns="0" tIns="0" rIns="0" bIns="0" rtlCol="0" anchor="t">
            <a:spAutoFit/>
          </a:bodyPr>
          <a:lstStyle/>
          <a:p>
            <a:pPr>
              <a:lnSpc>
                <a:spcPts val="10639"/>
              </a:lnSpc>
              <a:spcBef>
                <a:spcPct val="0"/>
              </a:spcBef>
            </a:pPr>
            <a:r>
              <a:rPr lang="en-US" sz="7550" i="1" dirty="0">
                <a:solidFill>
                  <a:srgbClr val="FFFFFF"/>
                </a:solidFill>
                <a:latin typeface="Baskerville Display PT Italics"/>
                <a:ea typeface="Baskerville Display PT Italics"/>
                <a:cs typeface="Baskerville Display PT Italics"/>
                <a:sym typeface="Baskerville Display PT Italics"/>
              </a:rPr>
              <a:t>Group Discussion #2</a:t>
            </a:r>
          </a:p>
          <a:p>
            <a:pPr>
              <a:lnSpc>
                <a:spcPts val="10639"/>
              </a:lnSpc>
              <a:spcBef>
                <a:spcPct val="0"/>
              </a:spcBef>
            </a:pPr>
            <a:r>
              <a:rPr lang="en-US" sz="7550" dirty="0">
                <a:solidFill>
                  <a:srgbClr val="FFFFFF"/>
                </a:solidFill>
                <a:latin typeface="Baskerville Display PT Italics"/>
                <a:ea typeface="Baskerville Display PT Italics"/>
                <a:cs typeface="Baskerville Display PT Italics"/>
                <a:hlinkClick r:id="rId4"/>
              </a:rPr>
              <a:t>Seeing White Podcast</a:t>
            </a:r>
          </a:p>
        </p:txBody>
      </p:sp>
      <p:sp>
        <p:nvSpPr>
          <p:cNvPr id="11" name="TextBox 11">
            <a:extLst>
              <a:ext uri="{FF2B5EF4-FFF2-40B4-BE49-F238E27FC236}">
                <a16:creationId xmlns:a16="http://schemas.microsoft.com/office/drawing/2014/main" id="{895B9C72-57F2-B483-1A7F-5621146E8CF8}"/>
              </a:ext>
            </a:extLst>
          </p:cNvPr>
          <p:cNvSpPr txBox="1"/>
          <p:nvPr/>
        </p:nvSpPr>
        <p:spPr>
          <a:xfrm>
            <a:off x="1060326" y="6588678"/>
            <a:ext cx="16179060" cy="2954655"/>
          </a:xfrm>
          <a:prstGeom prst="rect">
            <a:avLst/>
          </a:prstGeom>
        </p:spPr>
        <p:txBody>
          <a:bodyPr wrap="square" lIns="0" tIns="0" rIns="0" bIns="0" rtlCol="0" anchor="t">
            <a:spAutoFit/>
          </a:bodyPr>
          <a:lstStyle/>
          <a:p>
            <a:pPr marL="215900" lvl="1"/>
            <a:r>
              <a:rPr lang="en-US" sz="4800" spc="120" dirty="0">
                <a:solidFill>
                  <a:schemeClr val="accent3">
                    <a:lumMod val="49000"/>
                  </a:schemeClr>
                </a:solidFill>
                <a:latin typeface="Open Sauce Light"/>
                <a:ea typeface="Calibri"/>
                <a:cs typeface="Calibri"/>
              </a:rPr>
              <a:t>Reflection: As you listen, what do you notice about any physical, mental, and/or emotional reactions happening inside of you?</a:t>
            </a:r>
          </a:p>
          <a:p>
            <a:pPr marL="215900" lvl="1"/>
            <a:r>
              <a:rPr lang="en-US" sz="4800" spc="120" dirty="0">
                <a:solidFill>
                  <a:schemeClr val="accent3">
                    <a:lumMod val="49000"/>
                  </a:schemeClr>
                </a:solidFill>
                <a:latin typeface="Open Sauce Light"/>
                <a:ea typeface="Calibri"/>
                <a:cs typeface="Calibri"/>
              </a:rPr>
              <a:t>How does this relate to your work in IH? </a:t>
            </a:r>
          </a:p>
        </p:txBody>
      </p:sp>
    </p:spTree>
    <p:extLst>
      <p:ext uri="{BB962C8B-B14F-4D97-AF65-F5344CB8AC3E}">
        <p14:creationId xmlns:p14="http://schemas.microsoft.com/office/powerpoint/2010/main" val="12954354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CB7AB"/>
        </a:solidFill>
        <a:effectLst/>
      </p:bgPr>
    </p:bg>
    <p:spTree>
      <p:nvGrpSpPr>
        <p:cNvPr id="1" name="">
          <a:extLst>
            <a:ext uri="{FF2B5EF4-FFF2-40B4-BE49-F238E27FC236}">
              <a16:creationId xmlns:a16="http://schemas.microsoft.com/office/drawing/2014/main" id="{41844243-333B-85A2-22C8-21EFAA905ACA}"/>
            </a:ext>
          </a:extLst>
        </p:cNvPr>
        <p:cNvGrpSpPr/>
        <p:nvPr/>
      </p:nvGrpSpPr>
      <p:grpSpPr>
        <a:xfrm>
          <a:off x="0" y="0"/>
          <a:ext cx="0" cy="0"/>
          <a:chOff x="0" y="0"/>
          <a:chExt cx="0" cy="0"/>
        </a:xfrm>
      </p:grpSpPr>
      <p:sp>
        <p:nvSpPr>
          <p:cNvPr id="5" name="AutoShape 5">
            <a:extLst>
              <a:ext uri="{FF2B5EF4-FFF2-40B4-BE49-F238E27FC236}">
                <a16:creationId xmlns:a16="http://schemas.microsoft.com/office/drawing/2014/main" id="{14E6D683-FDA2-13BA-53B3-74E7E7596938}"/>
              </a:ext>
            </a:extLst>
          </p:cNvPr>
          <p:cNvSpPr/>
          <p:nvPr/>
        </p:nvSpPr>
        <p:spPr>
          <a:xfrm>
            <a:off x="0" y="1497466"/>
            <a:ext cx="18288000" cy="0"/>
          </a:xfrm>
          <a:prstGeom prst="line">
            <a:avLst/>
          </a:prstGeom>
          <a:ln w="28575" cap="flat">
            <a:solidFill>
              <a:srgbClr val="EDEDE3"/>
            </a:solidFill>
            <a:prstDash val="solid"/>
            <a:headEnd type="none" w="sm" len="sm"/>
            <a:tailEnd type="none" w="sm" len="sm"/>
          </a:ln>
        </p:spPr>
      </p:sp>
      <p:sp>
        <p:nvSpPr>
          <p:cNvPr id="11" name="TextBox 11">
            <a:extLst>
              <a:ext uri="{FF2B5EF4-FFF2-40B4-BE49-F238E27FC236}">
                <a16:creationId xmlns:a16="http://schemas.microsoft.com/office/drawing/2014/main" id="{3B766299-2844-75AB-58A9-68D97D973120}"/>
              </a:ext>
            </a:extLst>
          </p:cNvPr>
          <p:cNvSpPr txBox="1"/>
          <p:nvPr/>
        </p:nvSpPr>
        <p:spPr>
          <a:xfrm>
            <a:off x="2742102" y="1848722"/>
            <a:ext cx="12860462" cy="3962623"/>
          </a:xfrm>
          <a:prstGeom prst="rect">
            <a:avLst/>
          </a:prstGeom>
        </p:spPr>
        <p:txBody>
          <a:bodyPr wrap="square" lIns="0" tIns="0" rIns="0" bIns="0" rtlCol="0" anchor="t">
            <a:spAutoFit/>
          </a:bodyPr>
          <a:lstStyle/>
          <a:p>
            <a:pPr algn="r">
              <a:lnSpc>
                <a:spcPts val="10339"/>
              </a:lnSpc>
            </a:pPr>
            <a:r>
              <a:rPr lang="en-US" sz="9350">
                <a:solidFill>
                  <a:srgbClr val="4E614D"/>
                </a:solidFill>
                <a:latin typeface="Open Sauce"/>
                <a:ea typeface="Open Sauce"/>
                <a:cs typeface="Open Sauce"/>
                <a:sym typeface="Open Sauce"/>
              </a:rPr>
              <a:t>Small Group Discussion #2</a:t>
            </a:r>
          </a:p>
          <a:p>
            <a:pPr algn="r">
              <a:lnSpc>
                <a:spcPts val="10339"/>
              </a:lnSpc>
            </a:pPr>
            <a:r>
              <a:rPr lang="en-US" sz="9350">
                <a:solidFill>
                  <a:srgbClr val="4E614D"/>
                </a:solidFill>
                <a:latin typeface="Open Sauce"/>
                <a:ea typeface="Open Sauce"/>
                <a:cs typeface="Open Sauce"/>
              </a:rPr>
              <a:t>Tangible Strategies</a:t>
            </a:r>
          </a:p>
        </p:txBody>
      </p:sp>
      <p:sp>
        <p:nvSpPr>
          <p:cNvPr id="2" name="TextBox 1">
            <a:extLst>
              <a:ext uri="{FF2B5EF4-FFF2-40B4-BE49-F238E27FC236}">
                <a16:creationId xmlns:a16="http://schemas.microsoft.com/office/drawing/2014/main" id="{5C5463C4-04CF-80E7-FE42-C4B1B6C8080A}"/>
              </a:ext>
            </a:extLst>
          </p:cNvPr>
          <p:cNvSpPr txBox="1"/>
          <p:nvPr/>
        </p:nvSpPr>
        <p:spPr>
          <a:xfrm>
            <a:off x="435765" y="6777606"/>
            <a:ext cx="12861206"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74345" lvl="1" indent="-236855">
              <a:buFont typeface="Arial,Sans-Serif"/>
              <a:buChar char="•"/>
            </a:pPr>
            <a:r>
              <a:rPr lang="en-US" sz="3200">
                <a:latin typeface="Calibri"/>
                <a:ea typeface="Calibri"/>
                <a:cs typeface="Arial"/>
              </a:rPr>
              <a:t>Come up with tangible ideas for one or more of these domains​ and write them on your worksheet</a:t>
            </a:r>
          </a:p>
          <a:p>
            <a:pPr marL="474345" lvl="1" indent="-236855">
              <a:buFont typeface="Arial,Sans-Serif"/>
              <a:buChar char="•"/>
            </a:pPr>
            <a:r>
              <a:rPr lang="en-US" sz="3200">
                <a:latin typeface="Calibri"/>
                <a:ea typeface="Calibri"/>
                <a:cs typeface="Arial"/>
              </a:rPr>
              <a:t>Examples: Research/grant specific aims or goals/objectives​, a program description for community or HCW wellbeing, talking points for a legislative testimony, etc. </a:t>
            </a:r>
          </a:p>
          <a:p>
            <a:pPr marL="474345" lvl="1" indent="-236855">
              <a:buFont typeface="Arial,Sans-Serif"/>
              <a:buChar char="•"/>
            </a:pPr>
            <a:r>
              <a:rPr lang="en-US" sz="3200">
                <a:latin typeface="Calibri"/>
                <a:ea typeface="Calibri"/>
                <a:cs typeface="Arial"/>
              </a:rPr>
              <a:t>Be prepared to share your ideas with the larger group</a:t>
            </a:r>
          </a:p>
        </p:txBody>
      </p:sp>
      <p:pic>
        <p:nvPicPr>
          <p:cNvPr id="4" name="Picture 3" descr="A diagram of health and well being&#10;&#10;AI-generated content may be incorrect.">
            <a:extLst>
              <a:ext uri="{FF2B5EF4-FFF2-40B4-BE49-F238E27FC236}">
                <a16:creationId xmlns:a16="http://schemas.microsoft.com/office/drawing/2014/main" id="{09C5E1DF-FC77-BD6B-F7C9-57718182011F}"/>
              </a:ext>
            </a:extLst>
          </p:cNvPr>
          <p:cNvPicPr>
            <a:picLocks noChangeAspect="1"/>
          </p:cNvPicPr>
          <p:nvPr/>
        </p:nvPicPr>
        <p:blipFill>
          <a:blip r:embed="rId3"/>
          <a:srcRect l="6240" r="4871" b="16159"/>
          <a:stretch/>
        </p:blipFill>
        <p:spPr>
          <a:xfrm>
            <a:off x="13582911" y="5808945"/>
            <a:ext cx="4697272" cy="4475529"/>
          </a:xfrm>
          <a:prstGeom prst="rect">
            <a:avLst/>
          </a:prstGeom>
        </p:spPr>
      </p:pic>
    </p:spTree>
    <p:extLst>
      <p:ext uri="{BB962C8B-B14F-4D97-AF65-F5344CB8AC3E}">
        <p14:creationId xmlns:p14="http://schemas.microsoft.com/office/powerpoint/2010/main" val="1563853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CB7AB"/>
        </a:solidFill>
        <a:effectLst/>
      </p:bgPr>
    </p:bg>
    <p:spTree>
      <p:nvGrpSpPr>
        <p:cNvPr id="1" name=""/>
        <p:cNvGrpSpPr/>
        <p:nvPr/>
      </p:nvGrpSpPr>
      <p:grpSpPr>
        <a:xfrm>
          <a:off x="0" y="0"/>
          <a:ext cx="0" cy="0"/>
          <a:chOff x="0" y="0"/>
          <a:chExt cx="0" cy="0"/>
        </a:xfrm>
      </p:grpSpPr>
      <p:sp>
        <p:nvSpPr>
          <p:cNvPr id="2" name="AutoShape 2"/>
          <p:cNvSpPr/>
          <p:nvPr/>
        </p:nvSpPr>
        <p:spPr>
          <a:xfrm>
            <a:off x="0" y="1497466"/>
            <a:ext cx="18288000" cy="0"/>
          </a:xfrm>
          <a:prstGeom prst="line">
            <a:avLst/>
          </a:prstGeom>
          <a:ln w="28575" cap="flat">
            <a:solidFill>
              <a:srgbClr val="EDEDE3"/>
            </a:solidFill>
            <a:prstDash val="solid"/>
            <a:headEnd type="none" w="sm" len="sm"/>
            <a:tailEnd type="none" w="sm" len="sm"/>
          </a:ln>
        </p:spPr>
      </p:sp>
      <p:grpSp>
        <p:nvGrpSpPr>
          <p:cNvPr id="3" name="Group 3"/>
          <p:cNvGrpSpPr/>
          <p:nvPr/>
        </p:nvGrpSpPr>
        <p:grpSpPr>
          <a:xfrm>
            <a:off x="7346895" y="4730352"/>
            <a:ext cx="3594211" cy="2920126"/>
            <a:chOff x="0" y="0"/>
            <a:chExt cx="4792281" cy="3893501"/>
          </a:xfrm>
        </p:grpSpPr>
        <p:grpSp>
          <p:nvGrpSpPr>
            <p:cNvPr id="4" name="Group 4"/>
            <p:cNvGrpSpPr/>
            <p:nvPr/>
          </p:nvGrpSpPr>
          <p:grpSpPr>
            <a:xfrm>
              <a:off x="449390" y="0"/>
              <a:ext cx="3893501" cy="3893501"/>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E614D"/>
              </a:solidFill>
              <a:ln w="28575" cap="sq">
                <a:solidFill>
                  <a:srgbClr val="4E614D"/>
                </a:solidFill>
                <a:prstDash val="solid"/>
                <a:miter/>
              </a:ln>
            </p:spPr>
            <p:txBody>
              <a:bodyPr/>
              <a:lstStyle/>
              <a:p>
                <a:endParaRPr lang="en-US"/>
              </a:p>
            </p:txBody>
          </p:sp>
          <p:sp>
            <p:nvSpPr>
              <p:cNvPr id="6" name="TextBox 6"/>
              <p:cNvSpPr txBox="1"/>
              <p:nvPr/>
            </p:nvSpPr>
            <p:spPr>
              <a:xfrm>
                <a:off x="76200" y="47625"/>
                <a:ext cx="660400" cy="688975"/>
              </a:xfrm>
              <a:prstGeom prst="rect">
                <a:avLst/>
              </a:prstGeom>
            </p:spPr>
            <p:txBody>
              <a:bodyPr lIns="50800" tIns="50800" rIns="50800" bIns="50800" rtlCol="0" anchor="ctr"/>
              <a:lstStyle/>
              <a:p>
                <a:pPr algn="ctr">
                  <a:lnSpc>
                    <a:spcPts val="2969"/>
                  </a:lnSpc>
                </a:pPr>
                <a:endParaRPr/>
              </a:p>
            </p:txBody>
          </p:sp>
        </p:grpSp>
        <p:sp>
          <p:nvSpPr>
            <p:cNvPr id="7" name="TextBox 7"/>
            <p:cNvSpPr txBox="1"/>
            <p:nvPr/>
          </p:nvSpPr>
          <p:spPr>
            <a:xfrm>
              <a:off x="0" y="1668994"/>
              <a:ext cx="4792281" cy="555514"/>
            </a:xfrm>
            <a:prstGeom prst="rect">
              <a:avLst/>
            </a:prstGeom>
          </p:spPr>
          <p:txBody>
            <a:bodyPr lIns="0" tIns="0" rIns="0" bIns="0" rtlCol="0" anchor="t">
              <a:spAutoFit/>
            </a:bodyPr>
            <a:lstStyle/>
            <a:p>
              <a:pPr marL="0" lvl="0" indent="0" algn="ctr">
                <a:lnSpc>
                  <a:spcPts val="3280"/>
                </a:lnSpc>
              </a:pPr>
              <a:r>
                <a:rPr lang="en-US" sz="2779" i="1" spc="244">
                  <a:solidFill>
                    <a:srgbClr val="EDEDE3"/>
                  </a:solidFill>
                  <a:latin typeface="Baskerville Display PT Italics"/>
                  <a:ea typeface="Baskerville Display PT Italics"/>
                  <a:cs typeface="Baskerville Display PT Italics"/>
                  <a:sym typeface="Baskerville Display PT Italics"/>
                </a:rPr>
                <a:t>INTERVIEW #3</a:t>
              </a:r>
            </a:p>
          </p:txBody>
        </p:sp>
      </p:grpSp>
      <p:sp>
        <p:nvSpPr>
          <p:cNvPr id="8" name="Freeform 8"/>
          <p:cNvSpPr/>
          <p:nvPr/>
        </p:nvSpPr>
        <p:spPr>
          <a:xfrm>
            <a:off x="11366106" y="5439103"/>
            <a:ext cx="6724109" cy="4594412"/>
          </a:xfrm>
          <a:custGeom>
            <a:avLst/>
            <a:gdLst/>
            <a:ahLst/>
            <a:cxnLst/>
            <a:rect l="l" t="t" r="r" b="b"/>
            <a:pathLst>
              <a:path w="7335022" h="4890015">
                <a:moveTo>
                  <a:pt x="0" y="0"/>
                </a:moveTo>
                <a:lnTo>
                  <a:pt x="7335022" y="0"/>
                </a:lnTo>
                <a:lnTo>
                  <a:pt x="7335022" y="4890015"/>
                </a:lnTo>
                <a:lnTo>
                  <a:pt x="0" y="4890015"/>
                </a:lnTo>
                <a:lnTo>
                  <a:pt x="0" y="0"/>
                </a:lnTo>
                <a:close/>
              </a:path>
            </a:pathLst>
          </a:custGeom>
          <a:blipFill>
            <a:blip r:embed="rId3"/>
            <a:stretch>
              <a:fillRect/>
            </a:stretch>
          </a:blipFill>
        </p:spPr>
      </p:sp>
      <p:sp>
        <p:nvSpPr>
          <p:cNvPr id="9" name="Freeform 9"/>
          <p:cNvSpPr/>
          <p:nvPr/>
        </p:nvSpPr>
        <p:spPr>
          <a:xfrm>
            <a:off x="-857" y="1590582"/>
            <a:ext cx="5488114" cy="8775246"/>
          </a:xfrm>
          <a:custGeom>
            <a:avLst/>
            <a:gdLst/>
            <a:ahLst/>
            <a:cxnLst/>
            <a:rect l="l" t="t" r="r" b="b"/>
            <a:pathLst>
              <a:path w="5488114" h="8775246">
                <a:moveTo>
                  <a:pt x="0" y="0"/>
                </a:moveTo>
                <a:lnTo>
                  <a:pt x="5488114" y="0"/>
                </a:lnTo>
                <a:lnTo>
                  <a:pt x="5488114" y="8775246"/>
                </a:lnTo>
                <a:lnTo>
                  <a:pt x="0" y="8775246"/>
                </a:lnTo>
                <a:lnTo>
                  <a:pt x="0" y="0"/>
                </a:lnTo>
                <a:close/>
              </a:path>
            </a:pathLst>
          </a:custGeom>
          <a:blipFill>
            <a:blip r:embed="rId4"/>
            <a:stretch>
              <a:fillRect l="-3315" r="-3315"/>
            </a:stretch>
          </a:blipFill>
        </p:spPr>
      </p:sp>
      <p:sp>
        <p:nvSpPr>
          <p:cNvPr id="10" name="TextBox 10"/>
          <p:cNvSpPr txBox="1"/>
          <p:nvPr/>
        </p:nvSpPr>
        <p:spPr>
          <a:xfrm>
            <a:off x="5836085" y="1848722"/>
            <a:ext cx="9845307" cy="2643505"/>
          </a:xfrm>
          <a:prstGeom prst="rect">
            <a:avLst/>
          </a:prstGeom>
        </p:spPr>
        <p:txBody>
          <a:bodyPr lIns="0" tIns="0" rIns="0" bIns="0" rtlCol="0" anchor="t">
            <a:spAutoFit/>
          </a:bodyPr>
          <a:lstStyle/>
          <a:p>
            <a:pPr algn="r">
              <a:lnSpc>
                <a:spcPts val="10339"/>
              </a:lnSpc>
            </a:pPr>
            <a:r>
              <a:rPr lang="en-US" sz="9399">
                <a:solidFill>
                  <a:srgbClr val="4E614D"/>
                </a:solidFill>
                <a:latin typeface="Open Sauce"/>
                <a:ea typeface="Open Sauce"/>
                <a:cs typeface="Open Sauce"/>
                <a:sym typeface="Open Sauce"/>
              </a:rPr>
              <a:t>I to WE</a:t>
            </a:r>
          </a:p>
          <a:p>
            <a:pPr marL="0" lvl="0" indent="0" algn="r">
              <a:lnSpc>
                <a:spcPts val="10339"/>
              </a:lnSpc>
            </a:pPr>
            <a:r>
              <a:rPr lang="en-US" sz="9399">
                <a:solidFill>
                  <a:srgbClr val="4E614D"/>
                </a:solidFill>
                <a:latin typeface="Open Sauce"/>
                <a:ea typeface="Open Sauce"/>
                <a:cs typeface="Open Sauce"/>
                <a:sym typeface="Open Sauce"/>
              </a:rPr>
              <a:t>Dreaming Big</a:t>
            </a:r>
          </a:p>
        </p:txBody>
      </p:sp>
      <p:sp>
        <p:nvSpPr>
          <p:cNvPr id="11" name="TextBox 10">
            <a:extLst>
              <a:ext uri="{FF2B5EF4-FFF2-40B4-BE49-F238E27FC236}">
                <a16:creationId xmlns:a16="http://schemas.microsoft.com/office/drawing/2014/main" id="{54CFE885-985F-13DE-E1D3-5A2861C50EB6}"/>
              </a:ext>
            </a:extLst>
          </p:cNvPr>
          <p:cNvSpPr txBox="1"/>
          <p:nvPr/>
        </p:nvSpPr>
        <p:spPr>
          <a:xfrm>
            <a:off x="2739258" y="394137"/>
            <a:ext cx="703930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a:ea typeface="Calibri"/>
                <a:cs typeface="Calibri"/>
              </a:rPr>
              <a:t>Objective 3</a:t>
            </a:r>
            <a:endParaRPr lang="en-US" sz="54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CB7AB"/>
        </a:solidFill>
        <a:effectLst/>
      </p:bgPr>
    </p:bg>
    <p:spTree>
      <p:nvGrpSpPr>
        <p:cNvPr id="1" name="">
          <a:extLst>
            <a:ext uri="{FF2B5EF4-FFF2-40B4-BE49-F238E27FC236}">
              <a16:creationId xmlns:a16="http://schemas.microsoft.com/office/drawing/2014/main" id="{A4A61593-8C25-D86A-FF53-BC994D8D2DA0}"/>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97620B62-0A2B-DADF-D931-4FE5C9CF3CDC}"/>
              </a:ext>
            </a:extLst>
          </p:cNvPr>
          <p:cNvSpPr/>
          <p:nvPr/>
        </p:nvSpPr>
        <p:spPr>
          <a:xfrm rot="-5400000">
            <a:off x="7210781" y="6197580"/>
            <a:ext cx="8856963" cy="0"/>
          </a:xfrm>
          <a:prstGeom prst="line">
            <a:avLst/>
          </a:prstGeom>
          <a:ln w="19050" cap="flat">
            <a:solidFill>
              <a:srgbClr val="EDEDE3"/>
            </a:solidFill>
            <a:prstDash val="solid"/>
            <a:headEnd type="none" w="sm" len="sm"/>
            <a:tailEnd type="none" w="sm" len="sm"/>
          </a:ln>
        </p:spPr>
      </p:sp>
      <p:grpSp>
        <p:nvGrpSpPr>
          <p:cNvPr id="3" name="Group 3">
            <a:extLst>
              <a:ext uri="{FF2B5EF4-FFF2-40B4-BE49-F238E27FC236}">
                <a16:creationId xmlns:a16="http://schemas.microsoft.com/office/drawing/2014/main" id="{DAA9C734-7365-4152-04DD-90074FB5BFDA}"/>
              </a:ext>
            </a:extLst>
          </p:cNvPr>
          <p:cNvGrpSpPr/>
          <p:nvPr/>
        </p:nvGrpSpPr>
        <p:grpSpPr>
          <a:xfrm>
            <a:off x="10807646" y="1778624"/>
            <a:ext cx="1672757" cy="1672757"/>
            <a:chOff x="0" y="0"/>
            <a:chExt cx="812800" cy="812800"/>
          </a:xfrm>
        </p:grpSpPr>
        <p:sp>
          <p:nvSpPr>
            <p:cNvPr id="4" name="Freeform 4">
              <a:extLst>
                <a:ext uri="{FF2B5EF4-FFF2-40B4-BE49-F238E27FC236}">
                  <a16:creationId xmlns:a16="http://schemas.microsoft.com/office/drawing/2014/main" id="{06497115-A73A-F445-7A04-C40003DDC24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E614D"/>
            </a:solidFill>
            <a:ln w="19050" cap="sq">
              <a:solidFill>
                <a:srgbClr val="EDEDE3"/>
              </a:solidFill>
              <a:prstDash val="solid"/>
              <a:miter/>
            </a:ln>
          </p:spPr>
          <p:txBody>
            <a:bodyPr/>
            <a:lstStyle/>
            <a:p>
              <a:endParaRPr lang="en-US"/>
            </a:p>
          </p:txBody>
        </p:sp>
        <p:sp>
          <p:nvSpPr>
            <p:cNvPr id="5" name="TextBox 5">
              <a:extLst>
                <a:ext uri="{FF2B5EF4-FFF2-40B4-BE49-F238E27FC236}">
                  <a16:creationId xmlns:a16="http://schemas.microsoft.com/office/drawing/2014/main" id="{C30D0164-D7B4-6A3C-F519-DBE10AF3EE08}"/>
                </a:ext>
              </a:extLst>
            </p:cNvPr>
            <p:cNvSpPr txBox="1"/>
            <p:nvPr/>
          </p:nvSpPr>
          <p:spPr>
            <a:xfrm>
              <a:off x="76200" y="47625"/>
              <a:ext cx="660400" cy="688975"/>
            </a:xfrm>
            <a:prstGeom prst="rect">
              <a:avLst/>
            </a:prstGeom>
          </p:spPr>
          <p:txBody>
            <a:bodyPr lIns="50800" tIns="50800" rIns="50800" bIns="50800" rtlCol="0" anchor="ctr"/>
            <a:lstStyle/>
            <a:p>
              <a:pPr algn="ctr">
                <a:lnSpc>
                  <a:spcPts val="2969"/>
                </a:lnSpc>
              </a:pPr>
              <a:endParaRPr/>
            </a:p>
          </p:txBody>
        </p:sp>
      </p:grpSp>
      <p:grpSp>
        <p:nvGrpSpPr>
          <p:cNvPr id="6" name="Group 6">
            <a:extLst>
              <a:ext uri="{FF2B5EF4-FFF2-40B4-BE49-F238E27FC236}">
                <a16:creationId xmlns:a16="http://schemas.microsoft.com/office/drawing/2014/main" id="{6B217870-87DE-C82B-7139-0A9270975D5B}"/>
              </a:ext>
            </a:extLst>
          </p:cNvPr>
          <p:cNvGrpSpPr/>
          <p:nvPr/>
        </p:nvGrpSpPr>
        <p:grpSpPr>
          <a:xfrm>
            <a:off x="10807646" y="4382529"/>
            <a:ext cx="1672757" cy="1672757"/>
            <a:chOff x="0" y="0"/>
            <a:chExt cx="812800" cy="812800"/>
          </a:xfrm>
        </p:grpSpPr>
        <p:sp>
          <p:nvSpPr>
            <p:cNvPr id="7" name="Freeform 7">
              <a:extLst>
                <a:ext uri="{FF2B5EF4-FFF2-40B4-BE49-F238E27FC236}">
                  <a16:creationId xmlns:a16="http://schemas.microsoft.com/office/drawing/2014/main" id="{C8CE772C-9BA1-CA2F-6678-86B15FE9D95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E614D"/>
            </a:solidFill>
            <a:ln w="19050" cap="sq">
              <a:solidFill>
                <a:srgbClr val="EDEDE3"/>
              </a:solidFill>
              <a:prstDash val="solid"/>
              <a:miter/>
            </a:ln>
          </p:spPr>
          <p:txBody>
            <a:bodyPr/>
            <a:lstStyle/>
            <a:p>
              <a:endParaRPr lang="en-US"/>
            </a:p>
          </p:txBody>
        </p:sp>
        <p:sp>
          <p:nvSpPr>
            <p:cNvPr id="8" name="TextBox 8">
              <a:extLst>
                <a:ext uri="{FF2B5EF4-FFF2-40B4-BE49-F238E27FC236}">
                  <a16:creationId xmlns:a16="http://schemas.microsoft.com/office/drawing/2014/main" id="{2D1A5270-5AD9-FA9F-624C-47ACA6BEA708}"/>
                </a:ext>
              </a:extLst>
            </p:cNvPr>
            <p:cNvSpPr txBox="1"/>
            <p:nvPr/>
          </p:nvSpPr>
          <p:spPr>
            <a:xfrm>
              <a:off x="76200" y="47625"/>
              <a:ext cx="660400" cy="688975"/>
            </a:xfrm>
            <a:prstGeom prst="rect">
              <a:avLst/>
            </a:prstGeom>
          </p:spPr>
          <p:txBody>
            <a:bodyPr lIns="50800" tIns="50800" rIns="50800" bIns="50800" rtlCol="0" anchor="ctr"/>
            <a:lstStyle/>
            <a:p>
              <a:pPr algn="ctr">
                <a:lnSpc>
                  <a:spcPts val="2969"/>
                </a:lnSpc>
              </a:pPr>
              <a:endParaRPr/>
            </a:p>
          </p:txBody>
        </p:sp>
      </p:grpSp>
      <p:grpSp>
        <p:nvGrpSpPr>
          <p:cNvPr id="9" name="Group 9">
            <a:extLst>
              <a:ext uri="{FF2B5EF4-FFF2-40B4-BE49-F238E27FC236}">
                <a16:creationId xmlns:a16="http://schemas.microsoft.com/office/drawing/2014/main" id="{1EB5D029-A4B1-A3FD-E4D7-155196EE5044}"/>
              </a:ext>
            </a:extLst>
          </p:cNvPr>
          <p:cNvGrpSpPr/>
          <p:nvPr/>
        </p:nvGrpSpPr>
        <p:grpSpPr>
          <a:xfrm>
            <a:off x="10807646" y="6986434"/>
            <a:ext cx="1672757" cy="1672757"/>
            <a:chOff x="0" y="0"/>
            <a:chExt cx="812800" cy="812800"/>
          </a:xfrm>
        </p:grpSpPr>
        <p:sp>
          <p:nvSpPr>
            <p:cNvPr id="10" name="Freeform 10">
              <a:extLst>
                <a:ext uri="{FF2B5EF4-FFF2-40B4-BE49-F238E27FC236}">
                  <a16:creationId xmlns:a16="http://schemas.microsoft.com/office/drawing/2014/main" id="{825313C7-A5E1-DDF1-CF9B-5E154D6ACF6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E614D"/>
            </a:solidFill>
            <a:ln w="19050" cap="sq">
              <a:solidFill>
                <a:srgbClr val="EDEDE3"/>
              </a:solidFill>
              <a:prstDash val="solid"/>
              <a:miter/>
            </a:ln>
          </p:spPr>
          <p:txBody>
            <a:bodyPr/>
            <a:lstStyle/>
            <a:p>
              <a:endParaRPr lang="en-US"/>
            </a:p>
          </p:txBody>
        </p:sp>
        <p:sp>
          <p:nvSpPr>
            <p:cNvPr id="11" name="TextBox 11">
              <a:extLst>
                <a:ext uri="{FF2B5EF4-FFF2-40B4-BE49-F238E27FC236}">
                  <a16:creationId xmlns:a16="http://schemas.microsoft.com/office/drawing/2014/main" id="{D0EB0511-FEC0-DD18-7B4B-69CB65F59E12}"/>
                </a:ext>
              </a:extLst>
            </p:cNvPr>
            <p:cNvSpPr txBox="1"/>
            <p:nvPr/>
          </p:nvSpPr>
          <p:spPr>
            <a:xfrm>
              <a:off x="76200" y="47625"/>
              <a:ext cx="660400" cy="688975"/>
            </a:xfrm>
            <a:prstGeom prst="rect">
              <a:avLst/>
            </a:prstGeom>
          </p:spPr>
          <p:txBody>
            <a:bodyPr lIns="50800" tIns="50800" rIns="50800" bIns="50800" rtlCol="0" anchor="ctr"/>
            <a:lstStyle/>
            <a:p>
              <a:pPr algn="ctr">
                <a:lnSpc>
                  <a:spcPts val="2969"/>
                </a:lnSpc>
              </a:pPr>
              <a:endParaRPr/>
            </a:p>
          </p:txBody>
        </p:sp>
      </p:grpSp>
      <p:sp>
        <p:nvSpPr>
          <p:cNvPr id="12" name="AutoShape 12">
            <a:extLst>
              <a:ext uri="{FF2B5EF4-FFF2-40B4-BE49-F238E27FC236}">
                <a16:creationId xmlns:a16="http://schemas.microsoft.com/office/drawing/2014/main" id="{5F7C93D7-2586-E7E0-4CFE-7EBC428C6FDA}"/>
              </a:ext>
            </a:extLst>
          </p:cNvPr>
          <p:cNvSpPr/>
          <p:nvPr/>
        </p:nvSpPr>
        <p:spPr>
          <a:xfrm>
            <a:off x="10281994" y="1682209"/>
            <a:ext cx="3492455" cy="0"/>
          </a:xfrm>
          <a:prstGeom prst="line">
            <a:avLst/>
          </a:prstGeom>
          <a:ln w="19050" cap="flat">
            <a:solidFill>
              <a:srgbClr val="F2EDE3"/>
            </a:solidFill>
            <a:prstDash val="solid"/>
            <a:headEnd type="none" w="sm" len="sm"/>
            <a:tailEnd type="none" w="sm" len="sm"/>
          </a:ln>
        </p:spPr>
      </p:sp>
      <p:sp>
        <p:nvSpPr>
          <p:cNvPr id="14" name="TextBox 14">
            <a:extLst>
              <a:ext uri="{FF2B5EF4-FFF2-40B4-BE49-F238E27FC236}">
                <a16:creationId xmlns:a16="http://schemas.microsoft.com/office/drawing/2014/main" id="{4B1003CF-D064-C066-BD31-126FCC2C36B8}"/>
              </a:ext>
            </a:extLst>
          </p:cNvPr>
          <p:cNvSpPr txBox="1"/>
          <p:nvPr/>
        </p:nvSpPr>
        <p:spPr>
          <a:xfrm>
            <a:off x="10266336" y="1007278"/>
            <a:ext cx="4442934" cy="589905"/>
          </a:xfrm>
          <a:prstGeom prst="rect">
            <a:avLst/>
          </a:prstGeom>
        </p:spPr>
        <p:txBody>
          <a:bodyPr lIns="0" tIns="0" rIns="0" bIns="0" rtlCol="0" anchor="t">
            <a:spAutoFit/>
          </a:bodyPr>
          <a:lstStyle/>
          <a:p>
            <a:pPr>
              <a:lnSpc>
                <a:spcPts val="4620"/>
              </a:lnSpc>
              <a:spcBef>
                <a:spcPct val="0"/>
              </a:spcBef>
            </a:pPr>
            <a:r>
              <a:rPr lang="en-US" sz="4000">
                <a:latin typeface="Calibri"/>
                <a:ea typeface="Calibri"/>
                <a:cs typeface="Calibri"/>
                <a:sym typeface="Open Sauce"/>
              </a:rPr>
              <a:t>EXPERIENTIAL </a:t>
            </a:r>
            <a:endParaRPr lang="en-US" sz="4000">
              <a:latin typeface="Calibri"/>
              <a:ea typeface="Calibri"/>
              <a:cs typeface="Calibri"/>
            </a:endParaRPr>
          </a:p>
        </p:txBody>
      </p:sp>
      <p:sp>
        <p:nvSpPr>
          <p:cNvPr id="15" name="TextBox 15">
            <a:extLst>
              <a:ext uri="{FF2B5EF4-FFF2-40B4-BE49-F238E27FC236}">
                <a16:creationId xmlns:a16="http://schemas.microsoft.com/office/drawing/2014/main" id="{E8804AAC-1617-28EB-6056-919867FFCE50}"/>
              </a:ext>
            </a:extLst>
          </p:cNvPr>
          <p:cNvSpPr txBox="1"/>
          <p:nvPr/>
        </p:nvSpPr>
        <p:spPr>
          <a:xfrm>
            <a:off x="13119813" y="2352747"/>
            <a:ext cx="4443314" cy="563881"/>
          </a:xfrm>
          <a:prstGeom prst="rect">
            <a:avLst/>
          </a:prstGeom>
        </p:spPr>
        <p:txBody>
          <a:bodyPr lIns="0" tIns="0" rIns="0" bIns="0" rtlCol="0" anchor="t">
            <a:spAutoFit/>
          </a:bodyPr>
          <a:lstStyle/>
          <a:p>
            <a:pPr marL="0" lvl="0" indent="0" algn="l">
              <a:lnSpc>
                <a:spcPts val="4619"/>
              </a:lnSpc>
              <a:spcBef>
                <a:spcPct val="0"/>
              </a:spcBef>
            </a:pPr>
            <a:r>
              <a:rPr lang="en-US" sz="3250" b="1" spc="290">
                <a:solidFill>
                  <a:schemeClr val="bg2"/>
                </a:solidFill>
                <a:latin typeface="Calibri"/>
                <a:ea typeface="Calibri"/>
                <a:cs typeface="Calibri"/>
                <a:sym typeface="Baskerville Display PT Italics"/>
              </a:rPr>
              <a:t>Shared Values</a:t>
            </a:r>
            <a:endParaRPr lang="en-US" sz="3250" b="1" spc="290">
              <a:solidFill>
                <a:schemeClr val="bg2"/>
              </a:solidFill>
              <a:latin typeface="Calibri"/>
              <a:ea typeface="Calibri"/>
              <a:cs typeface="Calibri"/>
            </a:endParaRPr>
          </a:p>
        </p:txBody>
      </p:sp>
      <p:sp>
        <p:nvSpPr>
          <p:cNvPr id="16" name="TextBox 16">
            <a:extLst>
              <a:ext uri="{FF2B5EF4-FFF2-40B4-BE49-F238E27FC236}">
                <a16:creationId xmlns:a16="http://schemas.microsoft.com/office/drawing/2014/main" id="{8514044C-9719-5FA9-4250-3167CE8FC70D}"/>
              </a:ext>
            </a:extLst>
          </p:cNvPr>
          <p:cNvSpPr txBox="1"/>
          <p:nvPr/>
        </p:nvSpPr>
        <p:spPr>
          <a:xfrm>
            <a:off x="10975654" y="2324172"/>
            <a:ext cx="1322453" cy="788036"/>
          </a:xfrm>
          <a:prstGeom prst="rect">
            <a:avLst/>
          </a:prstGeom>
        </p:spPr>
        <p:txBody>
          <a:bodyPr lIns="0" tIns="0" rIns="0" bIns="0" rtlCol="0" anchor="t">
            <a:spAutoFit/>
          </a:bodyPr>
          <a:lstStyle/>
          <a:p>
            <a:pPr marL="0" lvl="0" indent="0" algn="ctr">
              <a:lnSpc>
                <a:spcPts val="6439"/>
              </a:lnSpc>
              <a:spcBef>
                <a:spcPct val="0"/>
              </a:spcBef>
            </a:pPr>
            <a:r>
              <a:rPr lang="en-US" sz="4599" spc="404">
                <a:solidFill>
                  <a:srgbClr val="EDEDE3"/>
                </a:solidFill>
                <a:latin typeface="Calibri"/>
                <a:ea typeface="Calibri"/>
                <a:cs typeface="Calibri"/>
                <a:sym typeface="TAN Mon Cheri"/>
              </a:rPr>
              <a:t>1</a:t>
            </a:r>
          </a:p>
        </p:txBody>
      </p:sp>
      <p:sp>
        <p:nvSpPr>
          <p:cNvPr id="17" name="TextBox 17">
            <a:extLst>
              <a:ext uri="{FF2B5EF4-FFF2-40B4-BE49-F238E27FC236}">
                <a16:creationId xmlns:a16="http://schemas.microsoft.com/office/drawing/2014/main" id="{FAE24450-A848-F276-1646-44C7B97E62D7}"/>
              </a:ext>
            </a:extLst>
          </p:cNvPr>
          <p:cNvSpPr txBox="1"/>
          <p:nvPr/>
        </p:nvSpPr>
        <p:spPr>
          <a:xfrm>
            <a:off x="10975654" y="4852670"/>
            <a:ext cx="1322453" cy="788036"/>
          </a:xfrm>
          <a:prstGeom prst="rect">
            <a:avLst/>
          </a:prstGeom>
        </p:spPr>
        <p:txBody>
          <a:bodyPr lIns="0" tIns="0" rIns="0" bIns="0" rtlCol="0" anchor="t">
            <a:spAutoFit/>
          </a:bodyPr>
          <a:lstStyle/>
          <a:p>
            <a:pPr marL="0" lvl="0" indent="0" algn="ctr">
              <a:lnSpc>
                <a:spcPts val="6439"/>
              </a:lnSpc>
              <a:spcBef>
                <a:spcPct val="0"/>
              </a:spcBef>
            </a:pPr>
            <a:r>
              <a:rPr lang="en-US" sz="4599" u="none" spc="404">
                <a:solidFill>
                  <a:srgbClr val="EDEDE3"/>
                </a:solidFill>
                <a:latin typeface="Calibri"/>
                <a:ea typeface="Calibri"/>
                <a:cs typeface="Calibri"/>
                <a:sym typeface="TAN Mon Cheri"/>
              </a:rPr>
              <a:t>2</a:t>
            </a:r>
          </a:p>
        </p:txBody>
      </p:sp>
      <p:sp>
        <p:nvSpPr>
          <p:cNvPr id="18" name="TextBox 18">
            <a:extLst>
              <a:ext uri="{FF2B5EF4-FFF2-40B4-BE49-F238E27FC236}">
                <a16:creationId xmlns:a16="http://schemas.microsoft.com/office/drawing/2014/main" id="{2CC7B3F2-D48C-18D5-672F-20AF4E404013}"/>
              </a:ext>
            </a:extLst>
          </p:cNvPr>
          <p:cNvSpPr txBox="1"/>
          <p:nvPr/>
        </p:nvSpPr>
        <p:spPr>
          <a:xfrm>
            <a:off x="10975654" y="7455461"/>
            <a:ext cx="1322453" cy="788036"/>
          </a:xfrm>
          <a:prstGeom prst="rect">
            <a:avLst/>
          </a:prstGeom>
        </p:spPr>
        <p:txBody>
          <a:bodyPr lIns="0" tIns="0" rIns="0" bIns="0" rtlCol="0" anchor="t">
            <a:spAutoFit/>
          </a:bodyPr>
          <a:lstStyle/>
          <a:p>
            <a:pPr marL="0" lvl="0" indent="0" algn="ctr">
              <a:lnSpc>
                <a:spcPts val="6439"/>
              </a:lnSpc>
              <a:spcBef>
                <a:spcPct val="0"/>
              </a:spcBef>
            </a:pPr>
            <a:r>
              <a:rPr lang="en-US" sz="4599" u="none" spc="404">
                <a:solidFill>
                  <a:srgbClr val="EDEDE3"/>
                </a:solidFill>
                <a:latin typeface="Calibri"/>
                <a:ea typeface="Calibri"/>
                <a:cs typeface="Calibri"/>
                <a:sym typeface="TAN Mon Cheri"/>
              </a:rPr>
              <a:t>3</a:t>
            </a:r>
          </a:p>
        </p:txBody>
      </p:sp>
      <p:sp>
        <p:nvSpPr>
          <p:cNvPr id="19" name="TextBox 19">
            <a:extLst>
              <a:ext uri="{FF2B5EF4-FFF2-40B4-BE49-F238E27FC236}">
                <a16:creationId xmlns:a16="http://schemas.microsoft.com/office/drawing/2014/main" id="{1626083D-6C51-CC85-EE4E-5C137AA4384A}"/>
              </a:ext>
            </a:extLst>
          </p:cNvPr>
          <p:cNvSpPr txBox="1"/>
          <p:nvPr/>
        </p:nvSpPr>
        <p:spPr>
          <a:xfrm>
            <a:off x="13119813" y="4881245"/>
            <a:ext cx="4443314" cy="563881"/>
          </a:xfrm>
          <a:prstGeom prst="rect">
            <a:avLst/>
          </a:prstGeom>
        </p:spPr>
        <p:txBody>
          <a:bodyPr lIns="0" tIns="0" rIns="0" bIns="0" rtlCol="0" anchor="t">
            <a:spAutoFit/>
          </a:bodyPr>
          <a:lstStyle/>
          <a:p>
            <a:pPr marL="0" lvl="0" indent="0" algn="l">
              <a:lnSpc>
                <a:spcPts val="4619"/>
              </a:lnSpc>
              <a:spcBef>
                <a:spcPct val="0"/>
              </a:spcBef>
            </a:pPr>
            <a:r>
              <a:rPr lang="en-US" sz="3250" b="1" spc="290">
                <a:solidFill>
                  <a:schemeClr val="bg2"/>
                </a:solidFill>
                <a:latin typeface="Calibri"/>
                <a:ea typeface="Calibri"/>
                <a:cs typeface="Calibri"/>
                <a:sym typeface="Baskerville Display PT Italics"/>
              </a:rPr>
              <a:t>Tangible Strategies</a:t>
            </a:r>
            <a:endParaRPr lang="en-US" sz="3250" b="1" spc="290">
              <a:solidFill>
                <a:schemeClr val="bg2"/>
              </a:solidFill>
              <a:latin typeface="Calibri"/>
              <a:ea typeface="Calibri"/>
              <a:cs typeface="Calibri"/>
            </a:endParaRPr>
          </a:p>
        </p:txBody>
      </p:sp>
      <p:sp>
        <p:nvSpPr>
          <p:cNvPr id="20" name="TextBox 20">
            <a:extLst>
              <a:ext uri="{FF2B5EF4-FFF2-40B4-BE49-F238E27FC236}">
                <a16:creationId xmlns:a16="http://schemas.microsoft.com/office/drawing/2014/main" id="{9B7E4DC9-9410-F7DC-BE94-2C6FC6C25B15}"/>
              </a:ext>
            </a:extLst>
          </p:cNvPr>
          <p:cNvSpPr txBox="1"/>
          <p:nvPr/>
        </p:nvSpPr>
        <p:spPr>
          <a:xfrm>
            <a:off x="13119813" y="7560557"/>
            <a:ext cx="4443314" cy="563881"/>
          </a:xfrm>
          <a:prstGeom prst="rect">
            <a:avLst/>
          </a:prstGeom>
        </p:spPr>
        <p:txBody>
          <a:bodyPr lIns="0" tIns="0" rIns="0" bIns="0" rtlCol="0" anchor="t">
            <a:spAutoFit/>
          </a:bodyPr>
          <a:lstStyle/>
          <a:p>
            <a:pPr marL="0" lvl="0" indent="0" algn="l">
              <a:lnSpc>
                <a:spcPts val="4619"/>
              </a:lnSpc>
              <a:spcBef>
                <a:spcPct val="0"/>
              </a:spcBef>
            </a:pPr>
            <a:r>
              <a:rPr lang="en-US" sz="3250" b="1" spc="290">
                <a:latin typeface="Calibri"/>
                <a:ea typeface="Calibri"/>
                <a:cs typeface="Calibri"/>
                <a:sym typeface="Baskerville Display PT Italics"/>
              </a:rPr>
              <a:t>Dreaming Big</a:t>
            </a:r>
            <a:endParaRPr lang="en-US" sz="3250" b="1" spc="290">
              <a:latin typeface="Calibri"/>
              <a:ea typeface="Calibri"/>
              <a:cs typeface="Calibri"/>
            </a:endParaRPr>
          </a:p>
        </p:txBody>
      </p:sp>
      <p:pic>
        <p:nvPicPr>
          <p:cNvPr id="22" name="Picture 21" descr="A diagram of health and well being&#10;&#10;AI-generated content may be incorrect.">
            <a:extLst>
              <a:ext uri="{FF2B5EF4-FFF2-40B4-BE49-F238E27FC236}">
                <a16:creationId xmlns:a16="http://schemas.microsoft.com/office/drawing/2014/main" id="{DC235C40-2315-3AD9-AE4A-4DBAF5052EA4}"/>
              </a:ext>
            </a:extLst>
          </p:cNvPr>
          <p:cNvPicPr>
            <a:picLocks noChangeAspect="1"/>
          </p:cNvPicPr>
          <p:nvPr/>
        </p:nvPicPr>
        <p:blipFill>
          <a:blip r:embed="rId3"/>
          <a:stretch>
            <a:fillRect/>
          </a:stretch>
        </p:blipFill>
        <p:spPr>
          <a:xfrm>
            <a:off x="-336637" y="0"/>
            <a:ext cx="10287000" cy="10287000"/>
          </a:xfrm>
          <a:prstGeom prst="rect">
            <a:avLst/>
          </a:prstGeom>
        </p:spPr>
      </p:pic>
    </p:spTree>
    <p:extLst>
      <p:ext uri="{BB962C8B-B14F-4D97-AF65-F5344CB8AC3E}">
        <p14:creationId xmlns:p14="http://schemas.microsoft.com/office/powerpoint/2010/main" val="34648930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2EDE3"/>
        </a:solidFill>
        <a:effectLst/>
      </p:bgPr>
    </p:bg>
    <p:spTree>
      <p:nvGrpSpPr>
        <p:cNvPr id="1" name="">
          <a:extLst>
            <a:ext uri="{FF2B5EF4-FFF2-40B4-BE49-F238E27FC236}">
              <a16:creationId xmlns:a16="http://schemas.microsoft.com/office/drawing/2014/main" id="{1884642F-CF9E-AC68-F9E6-7D608B817953}"/>
            </a:ext>
          </a:extLst>
        </p:cNvPr>
        <p:cNvGrpSpPr/>
        <p:nvPr/>
      </p:nvGrpSpPr>
      <p:grpSpPr>
        <a:xfrm>
          <a:off x="0" y="0"/>
          <a:ext cx="0" cy="0"/>
          <a:chOff x="0" y="0"/>
          <a:chExt cx="0" cy="0"/>
        </a:xfrm>
      </p:grpSpPr>
      <p:pic>
        <p:nvPicPr>
          <p:cNvPr id="5" name="Picture 4" descr="Satellite dish under a starry night sky">
            <a:extLst>
              <a:ext uri="{FF2B5EF4-FFF2-40B4-BE49-F238E27FC236}">
                <a16:creationId xmlns:a16="http://schemas.microsoft.com/office/drawing/2014/main" id="{BFF3FBBD-C17C-FD4D-E334-8361A637B954}"/>
              </a:ext>
            </a:extLst>
          </p:cNvPr>
          <p:cNvPicPr>
            <a:picLocks noChangeAspect="1"/>
          </p:cNvPicPr>
          <p:nvPr/>
        </p:nvPicPr>
        <p:blipFill>
          <a:blip r:embed="rId3"/>
          <a:stretch>
            <a:fillRect/>
          </a:stretch>
        </p:blipFill>
        <p:spPr>
          <a:xfrm>
            <a:off x="0" y="-1892261"/>
            <a:ext cx="18288000" cy="8182167"/>
          </a:xfrm>
          <a:prstGeom prst="rect">
            <a:avLst/>
          </a:prstGeom>
        </p:spPr>
      </p:pic>
      <p:sp>
        <p:nvSpPr>
          <p:cNvPr id="4" name="TextBox 4">
            <a:extLst>
              <a:ext uri="{FF2B5EF4-FFF2-40B4-BE49-F238E27FC236}">
                <a16:creationId xmlns:a16="http://schemas.microsoft.com/office/drawing/2014/main" id="{6A7E6600-2938-F349-3375-5869A79B3337}"/>
              </a:ext>
            </a:extLst>
          </p:cNvPr>
          <p:cNvSpPr txBox="1"/>
          <p:nvPr/>
        </p:nvSpPr>
        <p:spPr>
          <a:xfrm>
            <a:off x="4239698" y="2823206"/>
            <a:ext cx="8968559" cy="2669320"/>
          </a:xfrm>
          <a:prstGeom prst="rect">
            <a:avLst/>
          </a:prstGeom>
        </p:spPr>
        <p:txBody>
          <a:bodyPr wrap="square" lIns="0" tIns="0" rIns="0" bIns="0" rtlCol="0" anchor="t">
            <a:spAutoFit/>
          </a:bodyPr>
          <a:lstStyle/>
          <a:p>
            <a:pPr>
              <a:lnSpc>
                <a:spcPts val="10639"/>
              </a:lnSpc>
              <a:spcBef>
                <a:spcPct val="0"/>
              </a:spcBef>
            </a:pPr>
            <a:r>
              <a:rPr lang="en-US" sz="7550" i="1">
                <a:solidFill>
                  <a:srgbClr val="FFFFFF"/>
                </a:solidFill>
                <a:latin typeface="Baskerville Display PT Italics"/>
                <a:ea typeface="Baskerville Display PT Italics"/>
                <a:cs typeface="Baskerville Display PT Italics"/>
                <a:sym typeface="Baskerville Display PT Italics"/>
              </a:rPr>
              <a:t>Group Discussion #3</a:t>
            </a:r>
          </a:p>
          <a:p>
            <a:pPr>
              <a:lnSpc>
                <a:spcPts val="10639"/>
              </a:lnSpc>
              <a:spcBef>
                <a:spcPct val="0"/>
              </a:spcBef>
            </a:pPr>
            <a:r>
              <a:rPr lang="en-US" sz="7550">
                <a:solidFill>
                  <a:srgbClr val="FFFFFF"/>
                </a:solidFill>
                <a:latin typeface="Baskerville Display PT Italics"/>
                <a:ea typeface="Baskerville Display PT Italics"/>
                <a:cs typeface="Baskerville Display PT Italics"/>
              </a:rPr>
              <a:t>Google Images</a:t>
            </a:r>
          </a:p>
        </p:txBody>
      </p:sp>
      <p:sp>
        <p:nvSpPr>
          <p:cNvPr id="11" name="TextBox 11">
            <a:extLst>
              <a:ext uri="{FF2B5EF4-FFF2-40B4-BE49-F238E27FC236}">
                <a16:creationId xmlns:a16="http://schemas.microsoft.com/office/drawing/2014/main" id="{D8E09935-2FDA-B831-47D8-78452FC309A2}"/>
              </a:ext>
            </a:extLst>
          </p:cNvPr>
          <p:cNvSpPr txBox="1"/>
          <p:nvPr/>
        </p:nvSpPr>
        <p:spPr>
          <a:xfrm>
            <a:off x="1060326" y="6588678"/>
            <a:ext cx="16179060" cy="3693319"/>
          </a:xfrm>
          <a:prstGeom prst="rect">
            <a:avLst/>
          </a:prstGeom>
        </p:spPr>
        <p:txBody>
          <a:bodyPr wrap="square" lIns="0" tIns="0" rIns="0" bIns="0" rtlCol="0" anchor="t">
            <a:spAutoFit/>
          </a:bodyPr>
          <a:lstStyle/>
          <a:p>
            <a:pPr marL="215900" lvl="1"/>
            <a:r>
              <a:rPr lang="en-US" sz="4800" spc="120">
                <a:solidFill>
                  <a:srgbClr val="4E614D"/>
                </a:solidFill>
                <a:latin typeface="Open Sauce Light"/>
                <a:ea typeface="Open Sauce Light"/>
                <a:cs typeface="Open Sauce Light"/>
              </a:rPr>
              <a:t>Where can you visualize the impact of Health Equity and Integrative Health collaborations? What is the change you would see in the world if this happened? What would be possible if you had no barriers or limits?</a:t>
            </a:r>
            <a:endParaRPr lang="en-US">
              <a:ea typeface="Calibri"/>
              <a:cs typeface="Calibri"/>
            </a:endParaRPr>
          </a:p>
        </p:txBody>
      </p:sp>
    </p:spTree>
    <p:extLst>
      <p:ext uri="{BB962C8B-B14F-4D97-AF65-F5344CB8AC3E}">
        <p14:creationId xmlns:p14="http://schemas.microsoft.com/office/powerpoint/2010/main" val="4736178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2EDE3"/>
        </a:solidFill>
        <a:effectLst/>
      </p:bgPr>
    </p:bg>
    <p:spTree>
      <p:nvGrpSpPr>
        <p:cNvPr id="1" name=""/>
        <p:cNvGrpSpPr/>
        <p:nvPr/>
      </p:nvGrpSpPr>
      <p:grpSpPr>
        <a:xfrm>
          <a:off x="0" y="0"/>
          <a:ext cx="0" cy="0"/>
          <a:chOff x="0" y="0"/>
          <a:chExt cx="0" cy="0"/>
        </a:xfrm>
      </p:grpSpPr>
      <p:grpSp>
        <p:nvGrpSpPr>
          <p:cNvPr id="2" name="Group 2"/>
          <p:cNvGrpSpPr/>
          <p:nvPr/>
        </p:nvGrpSpPr>
        <p:grpSpPr>
          <a:xfrm>
            <a:off x="375267" y="7943591"/>
            <a:ext cx="4742954" cy="843856"/>
            <a:chOff x="0" y="-96441"/>
            <a:chExt cx="6323939" cy="1125141"/>
          </a:xfrm>
        </p:grpSpPr>
        <p:grpSp>
          <p:nvGrpSpPr>
            <p:cNvPr id="3" name="Group 3"/>
            <p:cNvGrpSpPr/>
            <p:nvPr/>
          </p:nvGrpSpPr>
          <p:grpSpPr>
            <a:xfrm>
              <a:off x="178090" y="-96441"/>
              <a:ext cx="5904604" cy="1125141"/>
              <a:chOff x="0" y="-38100"/>
              <a:chExt cx="2332683" cy="444500"/>
            </a:xfrm>
          </p:grpSpPr>
          <p:sp>
            <p:nvSpPr>
              <p:cNvPr id="4" name="Freeform 4"/>
              <p:cNvSpPr/>
              <p:nvPr/>
            </p:nvSpPr>
            <p:spPr>
              <a:xfrm>
                <a:off x="0" y="0"/>
                <a:ext cx="2332683" cy="406400"/>
              </a:xfrm>
              <a:custGeom>
                <a:avLst/>
                <a:gdLst/>
                <a:ahLst/>
                <a:cxnLst/>
                <a:rect l="l" t="t" r="r" b="b"/>
                <a:pathLst>
                  <a:path w="2332683" h="406400">
                    <a:moveTo>
                      <a:pt x="2129483" y="0"/>
                    </a:moveTo>
                    <a:cubicBezTo>
                      <a:pt x="2241708" y="0"/>
                      <a:pt x="2332683" y="90976"/>
                      <a:pt x="2332683" y="203200"/>
                    </a:cubicBezTo>
                    <a:cubicBezTo>
                      <a:pt x="2332683" y="315424"/>
                      <a:pt x="2241708" y="406400"/>
                      <a:pt x="2129483" y="406400"/>
                    </a:cubicBezTo>
                    <a:lnTo>
                      <a:pt x="203200" y="406400"/>
                    </a:lnTo>
                    <a:cubicBezTo>
                      <a:pt x="90976" y="406400"/>
                      <a:pt x="0" y="315424"/>
                      <a:pt x="0" y="203200"/>
                    </a:cubicBezTo>
                    <a:cubicBezTo>
                      <a:pt x="0" y="90976"/>
                      <a:pt x="90976" y="0"/>
                      <a:pt x="203200" y="0"/>
                    </a:cubicBezTo>
                    <a:close/>
                  </a:path>
                </a:pathLst>
              </a:custGeom>
              <a:solidFill>
                <a:srgbClr val="4E614D"/>
              </a:solidFill>
            </p:spPr>
            <p:txBody>
              <a:bodyPr/>
              <a:lstStyle/>
              <a:p>
                <a:endParaRPr lang="en-US"/>
              </a:p>
            </p:txBody>
          </p:sp>
          <p:sp>
            <p:nvSpPr>
              <p:cNvPr id="5" name="TextBox 5"/>
              <p:cNvSpPr txBox="1"/>
              <p:nvPr/>
            </p:nvSpPr>
            <p:spPr>
              <a:xfrm>
                <a:off x="0" y="-38100"/>
                <a:ext cx="2332683" cy="444500"/>
              </a:xfrm>
              <a:prstGeom prst="rect">
                <a:avLst/>
              </a:prstGeom>
            </p:spPr>
            <p:txBody>
              <a:bodyPr lIns="50800" tIns="50800" rIns="50800" bIns="50800" rtlCol="0" anchor="ctr"/>
              <a:lstStyle/>
              <a:p>
                <a:pPr algn="ctr">
                  <a:lnSpc>
                    <a:spcPts val="3165"/>
                  </a:lnSpc>
                </a:pPr>
                <a:endParaRPr/>
              </a:p>
            </p:txBody>
          </p:sp>
        </p:grpSp>
        <p:sp>
          <p:nvSpPr>
            <p:cNvPr id="6" name="TextBox 6"/>
            <p:cNvSpPr txBox="1"/>
            <p:nvPr/>
          </p:nvSpPr>
          <p:spPr>
            <a:xfrm>
              <a:off x="0" y="94191"/>
              <a:ext cx="6323939" cy="773643"/>
            </a:xfrm>
            <a:prstGeom prst="rect">
              <a:avLst/>
            </a:prstGeom>
          </p:spPr>
          <p:txBody>
            <a:bodyPr lIns="0" tIns="0" rIns="0" bIns="0" rtlCol="0" anchor="t">
              <a:spAutoFit/>
            </a:bodyPr>
            <a:lstStyle/>
            <a:p>
              <a:pPr marL="0" lvl="0" indent="0" algn="ctr">
                <a:lnSpc>
                  <a:spcPts val="4899"/>
                </a:lnSpc>
                <a:spcBef>
                  <a:spcPct val="0"/>
                </a:spcBef>
              </a:pPr>
              <a:r>
                <a:rPr lang="en-US" sz="3499" i="1">
                  <a:solidFill>
                    <a:srgbClr val="EDEDE3"/>
                  </a:solidFill>
                  <a:latin typeface="Baskerville Display PT Italics"/>
                  <a:ea typeface="Baskerville Display PT Italics"/>
                  <a:cs typeface="Baskerville Display PT Italics"/>
                  <a:sym typeface="Baskerville Display PT Italics"/>
                </a:rPr>
                <a:t>Sue Haddow, MD</a:t>
              </a:r>
            </a:p>
          </p:txBody>
        </p:sp>
      </p:grpSp>
      <p:grpSp>
        <p:nvGrpSpPr>
          <p:cNvPr id="7" name="Group 7"/>
          <p:cNvGrpSpPr/>
          <p:nvPr/>
        </p:nvGrpSpPr>
        <p:grpSpPr>
          <a:xfrm>
            <a:off x="2188409" y="9036353"/>
            <a:ext cx="9340387" cy="843856"/>
            <a:chOff x="0" y="-96441"/>
            <a:chExt cx="12453851" cy="1125141"/>
          </a:xfrm>
        </p:grpSpPr>
        <p:grpSp>
          <p:nvGrpSpPr>
            <p:cNvPr id="8" name="Group 8"/>
            <p:cNvGrpSpPr/>
            <p:nvPr/>
          </p:nvGrpSpPr>
          <p:grpSpPr>
            <a:xfrm>
              <a:off x="2960907" y="-96441"/>
              <a:ext cx="6531334" cy="1125141"/>
              <a:chOff x="0" y="-38100"/>
              <a:chExt cx="2580280" cy="444500"/>
            </a:xfrm>
          </p:grpSpPr>
          <p:sp>
            <p:nvSpPr>
              <p:cNvPr id="9" name="Freeform 9"/>
              <p:cNvSpPr/>
              <p:nvPr/>
            </p:nvSpPr>
            <p:spPr>
              <a:xfrm>
                <a:off x="0" y="0"/>
                <a:ext cx="2580280" cy="406400"/>
              </a:xfrm>
              <a:custGeom>
                <a:avLst/>
                <a:gdLst/>
                <a:ahLst/>
                <a:cxnLst/>
                <a:rect l="l" t="t" r="r" b="b"/>
                <a:pathLst>
                  <a:path w="2580280" h="406400">
                    <a:moveTo>
                      <a:pt x="2377080" y="0"/>
                    </a:moveTo>
                    <a:cubicBezTo>
                      <a:pt x="2489304" y="0"/>
                      <a:pt x="2580280" y="90976"/>
                      <a:pt x="2580280" y="203200"/>
                    </a:cubicBezTo>
                    <a:cubicBezTo>
                      <a:pt x="2580280" y="315424"/>
                      <a:pt x="2489304" y="406400"/>
                      <a:pt x="2377080" y="406400"/>
                    </a:cubicBezTo>
                    <a:lnTo>
                      <a:pt x="203200" y="406400"/>
                    </a:lnTo>
                    <a:cubicBezTo>
                      <a:pt x="90976" y="406400"/>
                      <a:pt x="0" y="315424"/>
                      <a:pt x="0" y="203200"/>
                    </a:cubicBezTo>
                    <a:cubicBezTo>
                      <a:pt x="0" y="90976"/>
                      <a:pt x="90976" y="0"/>
                      <a:pt x="203200" y="0"/>
                    </a:cubicBezTo>
                    <a:close/>
                  </a:path>
                </a:pathLst>
              </a:custGeom>
              <a:solidFill>
                <a:srgbClr val="4E614D"/>
              </a:solidFill>
            </p:spPr>
            <p:txBody>
              <a:bodyPr/>
              <a:lstStyle/>
              <a:p>
                <a:endParaRPr lang="en-US"/>
              </a:p>
            </p:txBody>
          </p:sp>
          <p:sp>
            <p:nvSpPr>
              <p:cNvPr id="10" name="TextBox 10"/>
              <p:cNvSpPr txBox="1"/>
              <p:nvPr/>
            </p:nvSpPr>
            <p:spPr>
              <a:xfrm>
                <a:off x="0" y="-38100"/>
                <a:ext cx="2580280" cy="444500"/>
              </a:xfrm>
              <a:prstGeom prst="rect">
                <a:avLst/>
              </a:prstGeom>
            </p:spPr>
            <p:txBody>
              <a:bodyPr lIns="50800" tIns="50800" rIns="50800" bIns="50800" rtlCol="0" anchor="ctr"/>
              <a:lstStyle/>
              <a:p>
                <a:pPr algn="ctr">
                  <a:lnSpc>
                    <a:spcPts val="3165"/>
                  </a:lnSpc>
                </a:pPr>
                <a:endParaRPr/>
              </a:p>
            </p:txBody>
          </p:sp>
        </p:grpSp>
        <p:sp>
          <p:nvSpPr>
            <p:cNvPr id="11" name="TextBox 11"/>
            <p:cNvSpPr txBox="1"/>
            <p:nvPr/>
          </p:nvSpPr>
          <p:spPr>
            <a:xfrm>
              <a:off x="0" y="94191"/>
              <a:ext cx="12453851" cy="773643"/>
            </a:xfrm>
            <a:prstGeom prst="rect">
              <a:avLst/>
            </a:prstGeom>
          </p:spPr>
          <p:txBody>
            <a:bodyPr lIns="0" tIns="0" rIns="0" bIns="0" rtlCol="0" anchor="t">
              <a:spAutoFit/>
            </a:bodyPr>
            <a:lstStyle/>
            <a:p>
              <a:pPr marL="0" lvl="0" indent="0" algn="ctr">
                <a:lnSpc>
                  <a:spcPts val="4899"/>
                </a:lnSpc>
                <a:spcBef>
                  <a:spcPct val="0"/>
                </a:spcBef>
              </a:pPr>
              <a:r>
                <a:rPr lang="en-US" sz="3499" i="1">
                  <a:solidFill>
                    <a:srgbClr val="EDEDE3"/>
                  </a:solidFill>
                  <a:latin typeface="Baskerville Display PT Italics"/>
                  <a:ea typeface="Baskerville Display PT Italics"/>
                  <a:cs typeface="Baskerville Display PT Italics"/>
                  <a:sym typeface="Baskerville Display PT Italics"/>
                </a:rPr>
                <a:t>Catherine Justice, DPT</a:t>
              </a:r>
            </a:p>
          </p:txBody>
        </p:sp>
      </p:grpSp>
      <p:grpSp>
        <p:nvGrpSpPr>
          <p:cNvPr id="12" name="Group 12"/>
          <p:cNvGrpSpPr/>
          <p:nvPr/>
        </p:nvGrpSpPr>
        <p:grpSpPr>
          <a:xfrm>
            <a:off x="8828407" y="7943591"/>
            <a:ext cx="4742954" cy="843856"/>
            <a:chOff x="0" y="-96441"/>
            <a:chExt cx="6323939" cy="1125141"/>
          </a:xfrm>
        </p:grpSpPr>
        <p:grpSp>
          <p:nvGrpSpPr>
            <p:cNvPr id="13" name="Group 13"/>
            <p:cNvGrpSpPr/>
            <p:nvPr/>
          </p:nvGrpSpPr>
          <p:grpSpPr>
            <a:xfrm>
              <a:off x="178090" y="-96441"/>
              <a:ext cx="5904604" cy="1125141"/>
              <a:chOff x="0" y="-38100"/>
              <a:chExt cx="2332683" cy="444500"/>
            </a:xfrm>
          </p:grpSpPr>
          <p:sp>
            <p:nvSpPr>
              <p:cNvPr id="14" name="Freeform 14"/>
              <p:cNvSpPr/>
              <p:nvPr/>
            </p:nvSpPr>
            <p:spPr>
              <a:xfrm>
                <a:off x="0" y="0"/>
                <a:ext cx="2332683" cy="406400"/>
              </a:xfrm>
              <a:custGeom>
                <a:avLst/>
                <a:gdLst/>
                <a:ahLst/>
                <a:cxnLst/>
                <a:rect l="l" t="t" r="r" b="b"/>
                <a:pathLst>
                  <a:path w="2332683" h="406400">
                    <a:moveTo>
                      <a:pt x="2129483" y="0"/>
                    </a:moveTo>
                    <a:cubicBezTo>
                      <a:pt x="2241708" y="0"/>
                      <a:pt x="2332683" y="90976"/>
                      <a:pt x="2332683" y="203200"/>
                    </a:cubicBezTo>
                    <a:cubicBezTo>
                      <a:pt x="2332683" y="315424"/>
                      <a:pt x="2241708" y="406400"/>
                      <a:pt x="2129483" y="406400"/>
                    </a:cubicBezTo>
                    <a:lnTo>
                      <a:pt x="203200" y="406400"/>
                    </a:lnTo>
                    <a:cubicBezTo>
                      <a:pt x="90976" y="406400"/>
                      <a:pt x="0" y="315424"/>
                      <a:pt x="0" y="203200"/>
                    </a:cubicBezTo>
                    <a:cubicBezTo>
                      <a:pt x="0" y="90976"/>
                      <a:pt x="90976" y="0"/>
                      <a:pt x="203200" y="0"/>
                    </a:cubicBezTo>
                    <a:close/>
                  </a:path>
                </a:pathLst>
              </a:custGeom>
              <a:solidFill>
                <a:srgbClr val="4E614D"/>
              </a:solidFill>
            </p:spPr>
            <p:txBody>
              <a:bodyPr/>
              <a:lstStyle/>
              <a:p>
                <a:endParaRPr lang="en-US"/>
              </a:p>
            </p:txBody>
          </p:sp>
          <p:sp>
            <p:nvSpPr>
              <p:cNvPr id="15" name="TextBox 15"/>
              <p:cNvSpPr txBox="1"/>
              <p:nvPr/>
            </p:nvSpPr>
            <p:spPr>
              <a:xfrm>
                <a:off x="0" y="-38100"/>
                <a:ext cx="2332683" cy="444500"/>
              </a:xfrm>
              <a:prstGeom prst="rect">
                <a:avLst/>
              </a:prstGeom>
            </p:spPr>
            <p:txBody>
              <a:bodyPr lIns="50800" tIns="50800" rIns="50800" bIns="50800" rtlCol="0" anchor="ctr"/>
              <a:lstStyle/>
              <a:p>
                <a:pPr algn="ctr">
                  <a:lnSpc>
                    <a:spcPts val="3165"/>
                  </a:lnSpc>
                </a:pPr>
                <a:endParaRPr/>
              </a:p>
            </p:txBody>
          </p:sp>
        </p:grpSp>
        <p:sp>
          <p:nvSpPr>
            <p:cNvPr id="16" name="TextBox 16"/>
            <p:cNvSpPr txBox="1"/>
            <p:nvPr/>
          </p:nvSpPr>
          <p:spPr>
            <a:xfrm>
              <a:off x="0" y="94191"/>
              <a:ext cx="6323939" cy="773643"/>
            </a:xfrm>
            <a:prstGeom prst="rect">
              <a:avLst/>
            </a:prstGeom>
          </p:spPr>
          <p:txBody>
            <a:bodyPr lIns="0" tIns="0" rIns="0" bIns="0" rtlCol="0" anchor="t">
              <a:spAutoFit/>
            </a:bodyPr>
            <a:lstStyle/>
            <a:p>
              <a:pPr marL="0" lvl="0" indent="0" algn="ctr">
                <a:lnSpc>
                  <a:spcPts val="4899"/>
                </a:lnSpc>
                <a:spcBef>
                  <a:spcPct val="0"/>
                </a:spcBef>
              </a:pPr>
              <a:r>
                <a:rPr lang="en-US" sz="3499" i="1">
                  <a:solidFill>
                    <a:srgbClr val="EDEDE3"/>
                  </a:solidFill>
                  <a:latin typeface="Baskerville Display PT Italics"/>
                  <a:ea typeface="Baskerville Display PT Italics"/>
                  <a:cs typeface="Baskerville Display PT Italics"/>
                  <a:sym typeface="Baskerville Display PT Italics"/>
                </a:rPr>
                <a:t>Arti Prasad, MD</a:t>
              </a:r>
            </a:p>
          </p:txBody>
        </p:sp>
      </p:grpSp>
      <p:grpSp>
        <p:nvGrpSpPr>
          <p:cNvPr id="17" name="Group 17"/>
          <p:cNvGrpSpPr/>
          <p:nvPr/>
        </p:nvGrpSpPr>
        <p:grpSpPr>
          <a:xfrm>
            <a:off x="10493818" y="9036353"/>
            <a:ext cx="9340387" cy="843856"/>
            <a:chOff x="0" y="-96441"/>
            <a:chExt cx="12453851" cy="1125141"/>
          </a:xfrm>
        </p:grpSpPr>
        <p:grpSp>
          <p:nvGrpSpPr>
            <p:cNvPr id="18" name="Group 18"/>
            <p:cNvGrpSpPr/>
            <p:nvPr/>
          </p:nvGrpSpPr>
          <p:grpSpPr>
            <a:xfrm>
              <a:off x="2960907" y="-96441"/>
              <a:ext cx="6531334" cy="1125141"/>
              <a:chOff x="0" y="-38100"/>
              <a:chExt cx="2580280" cy="444500"/>
            </a:xfrm>
          </p:grpSpPr>
          <p:sp>
            <p:nvSpPr>
              <p:cNvPr id="19" name="Freeform 19"/>
              <p:cNvSpPr/>
              <p:nvPr/>
            </p:nvSpPr>
            <p:spPr>
              <a:xfrm>
                <a:off x="0" y="0"/>
                <a:ext cx="2580280" cy="406400"/>
              </a:xfrm>
              <a:custGeom>
                <a:avLst/>
                <a:gdLst/>
                <a:ahLst/>
                <a:cxnLst/>
                <a:rect l="l" t="t" r="r" b="b"/>
                <a:pathLst>
                  <a:path w="2580280" h="406400">
                    <a:moveTo>
                      <a:pt x="2377080" y="0"/>
                    </a:moveTo>
                    <a:cubicBezTo>
                      <a:pt x="2489304" y="0"/>
                      <a:pt x="2580280" y="90976"/>
                      <a:pt x="2580280" y="203200"/>
                    </a:cubicBezTo>
                    <a:cubicBezTo>
                      <a:pt x="2580280" y="315424"/>
                      <a:pt x="2489304" y="406400"/>
                      <a:pt x="2377080" y="406400"/>
                    </a:cubicBezTo>
                    <a:lnTo>
                      <a:pt x="203200" y="406400"/>
                    </a:lnTo>
                    <a:cubicBezTo>
                      <a:pt x="90976" y="406400"/>
                      <a:pt x="0" y="315424"/>
                      <a:pt x="0" y="203200"/>
                    </a:cubicBezTo>
                    <a:cubicBezTo>
                      <a:pt x="0" y="90976"/>
                      <a:pt x="90976" y="0"/>
                      <a:pt x="203200" y="0"/>
                    </a:cubicBezTo>
                    <a:close/>
                  </a:path>
                </a:pathLst>
              </a:custGeom>
              <a:solidFill>
                <a:srgbClr val="4E614D"/>
              </a:solidFill>
            </p:spPr>
            <p:txBody>
              <a:bodyPr/>
              <a:lstStyle/>
              <a:p>
                <a:endParaRPr lang="en-US"/>
              </a:p>
            </p:txBody>
          </p:sp>
          <p:sp>
            <p:nvSpPr>
              <p:cNvPr id="20" name="TextBox 20"/>
              <p:cNvSpPr txBox="1"/>
              <p:nvPr/>
            </p:nvSpPr>
            <p:spPr>
              <a:xfrm>
                <a:off x="0" y="-38100"/>
                <a:ext cx="2580280" cy="444500"/>
              </a:xfrm>
              <a:prstGeom prst="rect">
                <a:avLst/>
              </a:prstGeom>
            </p:spPr>
            <p:txBody>
              <a:bodyPr lIns="50800" tIns="50800" rIns="50800" bIns="50800" rtlCol="0" anchor="ctr"/>
              <a:lstStyle/>
              <a:p>
                <a:pPr algn="ctr">
                  <a:lnSpc>
                    <a:spcPts val="3165"/>
                  </a:lnSpc>
                </a:pPr>
                <a:endParaRPr/>
              </a:p>
            </p:txBody>
          </p:sp>
        </p:grpSp>
        <p:sp>
          <p:nvSpPr>
            <p:cNvPr id="21" name="TextBox 21"/>
            <p:cNvSpPr txBox="1"/>
            <p:nvPr/>
          </p:nvSpPr>
          <p:spPr>
            <a:xfrm>
              <a:off x="0" y="94191"/>
              <a:ext cx="12453851" cy="773643"/>
            </a:xfrm>
            <a:prstGeom prst="rect">
              <a:avLst/>
            </a:prstGeom>
          </p:spPr>
          <p:txBody>
            <a:bodyPr lIns="0" tIns="0" rIns="0" bIns="0" rtlCol="0" anchor="t">
              <a:spAutoFit/>
            </a:bodyPr>
            <a:lstStyle/>
            <a:p>
              <a:pPr marL="0" lvl="0" indent="0" algn="ctr">
                <a:lnSpc>
                  <a:spcPts val="4899"/>
                </a:lnSpc>
                <a:spcBef>
                  <a:spcPct val="0"/>
                </a:spcBef>
              </a:pPr>
              <a:r>
                <a:rPr lang="en-US" sz="3499" i="1">
                  <a:solidFill>
                    <a:srgbClr val="EDEDE3"/>
                  </a:solidFill>
                  <a:latin typeface="Baskerville Display PT Italics"/>
                  <a:ea typeface="Baskerville Display PT Italics"/>
                  <a:cs typeface="Baskerville Display PT Italics"/>
                  <a:sym typeface="Baskerville Display PT Italics"/>
                </a:rPr>
                <a:t>Nneka Sederstrom, PhD</a:t>
              </a:r>
            </a:p>
          </p:txBody>
        </p:sp>
      </p:grpSp>
      <p:sp>
        <p:nvSpPr>
          <p:cNvPr id="22" name="Freeform 22"/>
          <p:cNvSpPr/>
          <p:nvPr/>
        </p:nvSpPr>
        <p:spPr>
          <a:xfrm>
            <a:off x="5399598" y="4446180"/>
            <a:ext cx="3147429" cy="4197252"/>
          </a:xfrm>
          <a:custGeom>
            <a:avLst/>
            <a:gdLst/>
            <a:ahLst/>
            <a:cxnLst/>
            <a:rect l="l" t="t" r="r" b="b"/>
            <a:pathLst>
              <a:path w="3147429" h="4197252">
                <a:moveTo>
                  <a:pt x="0" y="0"/>
                </a:moveTo>
                <a:lnTo>
                  <a:pt x="3147429" y="0"/>
                </a:lnTo>
                <a:lnTo>
                  <a:pt x="3147429" y="4197252"/>
                </a:lnTo>
                <a:lnTo>
                  <a:pt x="0" y="4197252"/>
                </a:lnTo>
                <a:lnTo>
                  <a:pt x="0" y="0"/>
                </a:lnTo>
                <a:close/>
              </a:path>
            </a:pathLst>
          </a:custGeom>
          <a:blipFill>
            <a:blip r:embed="rId3"/>
            <a:stretch>
              <a:fillRect l="-3550" r="-3550" b="-18424"/>
            </a:stretch>
          </a:blipFill>
        </p:spPr>
      </p:sp>
      <p:sp>
        <p:nvSpPr>
          <p:cNvPr id="23" name="Freeform 23"/>
          <p:cNvSpPr/>
          <p:nvPr/>
        </p:nvSpPr>
        <p:spPr>
          <a:xfrm>
            <a:off x="1418551" y="3486532"/>
            <a:ext cx="2656383" cy="4331059"/>
          </a:xfrm>
          <a:custGeom>
            <a:avLst/>
            <a:gdLst/>
            <a:ahLst/>
            <a:cxnLst/>
            <a:rect l="l" t="t" r="r" b="b"/>
            <a:pathLst>
              <a:path w="2656383" h="4331059">
                <a:moveTo>
                  <a:pt x="0" y="0"/>
                </a:moveTo>
                <a:lnTo>
                  <a:pt x="2656383" y="0"/>
                </a:lnTo>
                <a:lnTo>
                  <a:pt x="2656383" y="4331059"/>
                </a:lnTo>
                <a:lnTo>
                  <a:pt x="0" y="4331059"/>
                </a:lnTo>
                <a:lnTo>
                  <a:pt x="0" y="0"/>
                </a:lnTo>
                <a:close/>
              </a:path>
            </a:pathLst>
          </a:custGeom>
          <a:blipFill>
            <a:blip r:embed="rId4"/>
            <a:stretch>
              <a:fillRect/>
            </a:stretch>
          </a:blipFill>
        </p:spPr>
      </p:sp>
      <p:sp>
        <p:nvSpPr>
          <p:cNvPr id="24" name="Freeform 24"/>
          <p:cNvSpPr/>
          <p:nvPr/>
        </p:nvSpPr>
        <p:spPr>
          <a:xfrm>
            <a:off x="9144000" y="3726302"/>
            <a:ext cx="3851517" cy="3851517"/>
          </a:xfrm>
          <a:custGeom>
            <a:avLst/>
            <a:gdLst/>
            <a:ahLst/>
            <a:cxnLst/>
            <a:rect l="l" t="t" r="r" b="b"/>
            <a:pathLst>
              <a:path w="3851517" h="3851517">
                <a:moveTo>
                  <a:pt x="0" y="0"/>
                </a:moveTo>
                <a:lnTo>
                  <a:pt x="3851517" y="0"/>
                </a:lnTo>
                <a:lnTo>
                  <a:pt x="3851517" y="3851518"/>
                </a:lnTo>
                <a:lnTo>
                  <a:pt x="0" y="3851518"/>
                </a:lnTo>
                <a:lnTo>
                  <a:pt x="0" y="0"/>
                </a:lnTo>
                <a:close/>
              </a:path>
            </a:pathLst>
          </a:custGeom>
          <a:blipFill>
            <a:blip r:embed="rId5"/>
            <a:stretch>
              <a:fillRect/>
            </a:stretch>
          </a:blipFill>
        </p:spPr>
      </p:sp>
      <p:sp>
        <p:nvSpPr>
          <p:cNvPr id="25" name="Freeform 25"/>
          <p:cNvSpPr/>
          <p:nvPr/>
        </p:nvSpPr>
        <p:spPr>
          <a:xfrm>
            <a:off x="13571360" y="4446180"/>
            <a:ext cx="4197252" cy="4197252"/>
          </a:xfrm>
          <a:custGeom>
            <a:avLst/>
            <a:gdLst/>
            <a:ahLst/>
            <a:cxnLst/>
            <a:rect l="l" t="t" r="r" b="b"/>
            <a:pathLst>
              <a:path w="4197252" h="4197252">
                <a:moveTo>
                  <a:pt x="0" y="0"/>
                </a:moveTo>
                <a:lnTo>
                  <a:pt x="4197252" y="0"/>
                </a:lnTo>
                <a:lnTo>
                  <a:pt x="4197252" y="4197252"/>
                </a:lnTo>
                <a:lnTo>
                  <a:pt x="0" y="4197252"/>
                </a:lnTo>
                <a:lnTo>
                  <a:pt x="0" y="0"/>
                </a:lnTo>
                <a:close/>
              </a:path>
            </a:pathLst>
          </a:custGeom>
          <a:blipFill>
            <a:blip r:embed="rId6"/>
            <a:stretch>
              <a:fillRect/>
            </a:stretch>
          </a:blipFill>
        </p:spPr>
      </p:sp>
      <p:sp>
        <p:nvSpPr>
          <p:cNvPr id="26" name="TextBox 26"/>
          <p:cNvSpPr txBox="1"/>
          <p:nvPr/>
        </p:nvSpPr>
        <p:spPr>
          <a:xfrm>
            <a:off x="1028700" y="1721656"/>
            <a:ext cx="7466249" cy="1566544"/>
          </a:xfrm>
          <a:prstGeom prst="rect">
            <a:avLst/>
          </a:prstGeom>
        </p:spPr>
        <p:txBody>
          <a:bodyPr lIns="0" tIns="0" rIns="0" bIns="0" rtlCol="0" anchor="t">
            <a:spAutoFit/>
          </a:bodyPr>
          <a:lstStyle/>
          <a:p>
            <a:pPr algn="l">
              <a:lnSpc>
                <a:spcPts val="12880"/>
              </a:lnSpc>
              <a:spcBef>
                <a:spcPct val="0"/>
              </a:spcBef>
            </a:pPr>
            <a:r>
              <a:rPr lang="en-US" sz="9200">
                <a:solidFill>
                  <a:srgbClr val="4E614D"/>
                </a:solidFill>
                <a:latin typeface="Ansam"/>
                <a:ea typeface="Ansam"/>
                <a:cs typeface="Ansam"/>
                <a:sym typeface="Ansam"/>
              </a:rPr>
              <a:t>TEAM</a:t>
            </a:r>
          </a:p>
        </p:txBody>
      </p:sp>
      <p:sp>
        <p:nvSpPr>
          <p:cNvPr id="27" name="TextBox 27"/>
          <p:cNvSpPr txBox="1"/>
          <p:nvPr/>
        </p:nvSpPr>
        <p:spPr>
          <a:xfrm>
            <a:off x="1028700" y="189066"/>
            <a:ext cx="3436085" cy="1915796"/>
          </a:xfrm>
          <a:prstGeom prst="rect">
            <a:avLst/>
          </a:prstGeom>
        </p:spPr>
        <p:txBody>
          <a:bodyPr lIns="0" tIns="0" rIns="0" bIns="0" rtlCol="0" anchor="t">
            <a:spAutoFit/>
          </a:bodyPr>
          <a:lstStyle/>
          <a:p>
            <a:pPr marL="0" lvl="0" indent="0" algn="l">
              <a:lnSpc>
                <a:spcPts val="15679"/>
              </a:lnSpc>
              <a:spcBef>
                <a:spcPct val="0"/>
              </a:spcBef>
            </a:pPr>
            <a:r>
              <a:rPr lang="en-US" sz="11199" i="1" u="none" spc="291">
                <a:solidFill>
                  <a:srgbClr val="4E614D"/>
                </a:solidFill>
                <a:latin typeface="Baskerville Display PT Italics"/>
                <a:ea typeface="Baskerville Display PT Italics"/>
                <a:cs typeface="Baskerville Display PT Italics"/>
                <a:sym typeface="Baskerville Display PT Italics"/>
              </a:rPr>
              <a:t>Our</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2EDE3"/>
        </a:solidFill>
        <a:effectLst/>
      </p:bgPr>
    </p:bg>
    <p:spTree>
      <p:nvGrpSpPr>
        <p:cNvPr id="1" name="">
          <a:extLst>
            <a:ext uri="{FF2B5EF4-FFF2-40B4-BE49-F238E27FC236}">
              <a16:creationId xmlns:a16="http://schemas.microsoft.com/office/drawing/2014/main" id="{583FE40D-F1A2-74E6-60BA-56C423AA917A}"/>
            </a:ext>
          </a:extLst>
        </p:cNvPr>
        <p:cNvGrpSpPr/>
        <p:nvPr/>
      </p:nvGrpSpPr>
      <p:grpSpPr>
        <a:xfrm>
          <a:off x="0" y="0"/>
          <a:ext cx="0" cy="0"/>
          <a:chOff x="0" y="0"/>
          <a:chExt cx="0" cy="0"/>
        </a:xfrm>
      </p:grpSpPr>
      <p:sp>
        <p:nvSpPr>
          <p:cNvPr id="6" name="TextBox 3">
            <a:extLst>
              <a:ext uri="{FF2B5EF4-FFF2-40B4-BE49-F238E27FC236}">
                <a16:creationId xmlns:a16="http://schemas.microsoft.com/office/drawing/2014/main" id="{FA27C042-B5C0-ECEB-C5DC-A45B12C64E4C}"/>
              </a:ext>
            </a:extLst>
          </p:cNvPr>
          <p:cNvSpPr txBox="1"/>
          <p:nvPr/>
        </p:nvSpPr>
        <p:spPr>
          <a:xfrm>
            <a:off x="4601886" y="338032"/>
            <a:ext cx="9084228" cy="551048"/>
          </a:xfrm>
          <a:prstGeom prst="rect">
            <a:avLst/>
          </a:prstGeom>
        </p:spPr>
        <p:txBody>
          <a:bodyPr lIns="0" tIns="0" rIns="0" bIns="0" rtlCol="0" anchor="t">
            <a:spAutoFit/>
          </a:bodyPr>
          <a:lstStyle/>
          <a:p>
            <a:pPr algn="ctr">
              <a:lnSpc>
                <a:spcPts val="4620"/>
              </a:lnSpc>
              <a:spcBef>
                <a:spcPct val="0"/>
              </a:spcBef>
            </a:pPr>
            <a:r>
              <a:rPr lang="en-US" sz="3300">
                <a:solidFill>
                  <a:srgbClr val="4E614D"/>
                </a:solidFill>
                <a:latin typeface="Open Sauce"/>
                <a:sym typeface="Open Sauce"/>
              </a:rPr>
              <a:t>VISION BOARD</a:t>
            </a:r>
            <a:endParaRPr lang="en-US"/>
          </a:p>
        </p:txBody>
      </p:sp>
    </p:spTree>
    <p:extLst>
      <p:ext uri="{BB962C8B-B14F-4D97-AF65-F5344CB8AC3E}">
        <p14:creationId xmlns:p14="http://schemas.microsoft.com/office/powerpoint/2010/main" val="11305945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CB7AB"/>
        </a:solidFill>
        <a:effectLst/>
      </p:bgPr>
    </p:bg>
    <p:spTree>
      <p:nvGrpSpPr>
        <p:cNvPr id="1" name="">
          <a:extLst>
            <a:ext uri="{FF2B5EF4-FFF2-40B4-BE49-F238E27FC236}">
              <a16:creationId xmlns:a16="http://schemas.microsoft.com/office/drawing/2014/main" id="{680C525C-7E9B-03E2-9983-6357D1744034}"/>
            </a:ext>
          </a:extLst>
        </p:cNvPr>
        <p:cNvGrpSpPr/>
        <p:nvPr/>
      </p:nvGrpSpPr>
      <p:grpSpPr>
        <a:xfrm>
          <a:off x="0" y="0"/>
          <a:ext cx="0" cy="0"/>
          <a:chOff x="0" y="0"/>
          <a:chExt cx="0" cy="0"/>
        </a:xfrm>
      </p:grpSpPr>
      <p:sp>
        <p:nvSpPr>
          <p:cNvPr id="5" name="AutoShape 5">
            <a:extLst>
              <a:ext uri="{FF2B5EF4-FFF2-40B4-BE49-F238E27FC236}">
                <a16:creationId xmlns:a16="http://schemas.microsoft.com/office/drawing/2014/main" id="{72886C82-5F0B-E114-3EE7-963609B57E54}"/>
              </a:ext>
            </a:extLst>
          </p:cNvPr>
          <p:cNvSpPr/>
          <p:nvPr/>
        </p:nvSpPr>
        <p:spPr>
          <a:xfrm>
            <a:off x="0" y="1497466"/>
            <a:ext cx="18288000" cy="0"/>
          </a:xfrm>
          <a:prstGeom prst="line">
            <a:avLst/>
          </a:prstGeom>
          <a:ln w="28575" cap="flat">
            <a:solidFill>
              <a:srgbClr val="EDEDE3"/>
            </a:solidFill>
            <a:prstDash val="solid"/>
            <a:headEnd type="none" w="sm" len="sm"/>
            <a:tailEnd type="none" w="sm" len="sm"/>
          </a:ln>
        </p:spPr>
      </p:sp>
      <p:sp>
        <p:nvSpPr>
          <p:cNvPr id="11" name="TextBox 11">
            <a:extLst>
              <a:ext uri="{FF2B5EF4-FFF2-40B4-BE49-F238E27FC236}">
                <a16:creationId xmlns:a16="http://schemas.microsoft.com/office/drawing/2014/main" id="{AAB9FAE2-FD63-7470-CF93-2F86E8500076}"/>
              </a:ext>
            </a:extLst>
          </p:cNvPr>
          <p:cNvSpPr txBox="1"/>
          <p:nvPr/>
        </p:nvSpPr>
        <p:spPr>
          <a:xfrm>
            <a:off x="2742102" y="1848722"/>
            <a:ext cx="12860462" cy="3962623"/>
          </a:xfrm>
          <a:prstGeom prst="rect">
            <a:avLst/>
          </a:prstGeom>
        </p:spPr>
        <p:txBody>
          <a:bodyPr wrap="square" lIns="0" tIns="0" rIns="0" bIns="0" rtlCol="0" anchor="t">
            <a:spAutoFit/>
          </a:bodyPr>
          <a:lstStyle/>
          <a:p>
            <a:pPr algn="r">
              <a:lnSpc>
                <a:spcPts val="10339"/>
              </a:lnSpc>
            </a:pPr>
            <a:r>
              <a:rPr lang="en-US" sz="9350">
                <a:solidFill>
                  <a:srgbClr val="4E614D"/>
                </a:solidFill>
                <a:latin typeface="Open Sauce"/>
                <a:ea typeface="Open Sauce"/>
                <a:cs typeface="Open Sauce"/>
                <a:sym typeface="Open Sauce"/>
              </a:rPr>
              <a:t>Small Group Discussion #3</a:t>
            </a:r>
          </a:p>
          <a:p>
            <a:pPr algn="r">
              <a:lnSpc>
                <a:spcPts val="10339"/>
              </a:lnSpc>
            </a:pPr>
            <a:r>
              <a:rPr lang="en-US" sz="9350">
                <a:solidFill>
                  <a:srgbClr val="4E614D"/>
                </a:solidFill>
                <a:latin typeface="Open Sauce"/>
              </a:rPr>
              <a:t>Dreaming Big</a:t>
            </a:r>
            <a:endParaRPr lang="en-US"/>
          </a:p>
        </p:txBody>
      </p:sp>
      <p:sp>
        <p:nvSpPr>
          <p:cNvPr id="2" name="TextBox 1">
            <a:extLst>
              <a:ext uri="{FF2B5EF4-FFF2-40B4-BE49-F238E27FC236}">
                <a16:creationId xmlns:a16="http://schemas.microsoft.com/office/drawing/2014/main" id="{5264A274-6FFD-099C-A01F-B6063F944A73}"/>
              </a:ext>
            </a:extLst>
          </p:cNvPr>
          <p:cNvSpPr txBox="1"/>
          <p:nvPr/>
        </p:nvSpPr>
        <p:spPr>
          <a:xfrm>
            <a:off x="473486" y="6162600"/>
            <a:ext cx="17341028"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74345" lvl="1" indent="-236855">
              <a:buFont typeface="Arial,Sans-Serif"/>
              <a:buChar char="•"/>
            </a:pPr>
            <a:r>
              <a:rPr lang="en-US" sz="5400" dirty="0">
                <a:latin typeface="Calibri"/>
                <a:ea typeface="Calibri"/>
                <a:cs typeface="Arial"/>
              </a:rPr>
              <a:t>Drafting a memo to policy stakeholders</a:t>
            </a:r>
          </a:p>
          <a:p>
            <a:pPr marL="931545" lvl="2" indent="-236855">
              <a:buFont typeface="Arial,Sans-Serif"/>
              <a:buChar char="•"/>
            </a:pPr>
            <a:r>
              <a:rPr lang="en-US" sz="3600" dirty="0">
                <a:latin typeface="Calibri"/>
                <a:ea typeface="Calibri"/>
                <a:cs typeface="Arial"/>
              </a:rPr>
              <a:t>Who are you sending it to?</a:t>
            </a:r>
          </a:p>
          <a:p>
            <a:pPr marL="931545" lvl="2" indent="-236855">
              <a:buFont typeface="Arial,Sans-Serif"/>
              <a:buChar char="•"/>
            </a:pPr>
            <a:r>
              <a:rPr lang="en-US" sz="3600" dirty="0">
                <a:latin typeface="Calibri"/>
                <a:ea typeface="Calibri"/>
                <a:cs typeface="Arial"/>
              </a:rPr>
              <a:t>What are you proposing?</a:t>
            </a:r>
          </a:p>
          <a:p>
            <a:pPr marL="931545" lvl="2" indent="-236855">
              <a:buFont typeface="Arial,Sans-Serif"/>
              <a:buChar char="•"/>
            </a:pPr>
            <a:r>
              <a:rPr lang="en-US" sz="3600" dirty="0">
                <a:latin typeface="Calibri"/>
                <a:ea typeface="Calibri"/>
                <a:cs typeface="Arial"/>
              </a:rPr>
              <a:t>Why is it important?</a:t>
            </a:r>
          </a:p>
          <a:p>
            <a:pPr marL="931545" lvl="2" indent="-236855">
              <a:buFont typeface="Arial,Sans-Serif"/>
              <a:buChar char="•"/>
            </a:pPr>
            <a:r>
              <a:rPr lang="en-US" sz="3600" dirty="0">
                <a:latin typeface="Calibri"/>
                <a:ea typeface="Calibri"/>
                <a:cs typeface="Arial"/>
              </a:rPr>
              <a:t>What is the proposed outcome?</a:t>
            </a:r>
          </a:p>
          <a:p>
            <a:pPr marL="474345" lvl="1" indent="-236855">
              <a:buFont typeface="Arial,Sans-Serif"/>
              <a:buChar char="•"/>
            </a:pPr>
            <a:r>
              <a:rPr lang="en-US" sz="5400" dirty="0">
                <a:latin typeface="Calibri"/>
                <a:ea typeface="Calibri"/>
                <a:cs typeface="Arial"/>
              </a:rPr>
              <a:t>Share your executive summary with the large group</a:t>
            </a:r>
            <a:endParaRPr lang="en-US" sz="5400" dirty="0">
              <a:latin typeface="Calibri"/>
              <a:ea typeface="Calibri"/>
              <a:cs typeface="Calibri"/>
            </a:endParaRPr>
          </a:p>
        </p:txBody>
      </p:sp>
    </p:spTree>
    <p:extLst>
      <p:ext uri="{BB962C8B-B14F-4D97-AF65-F5344CB8AC3E}">
        <p14:creationId xmlns:p14="http://schemas.microsoft.com/office/powerpoint/2010/main" val="807371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CB7AB"/>
        </a:solidFill>
        <a:effectLst/>
      </p:bgPr>
    </p:bg>
    <p:spTree>
      <p:nvGrpSpPr>
        <p:cNvPr id="1" name="">
          <a:extLst>
            <a:ext uri="{FF2B5EF4-FFF2-40B4-BE49-F238E27FC236}">
              <a16:creationId xmlns:a16="http://schemas.microsoft.com/office/drawing/2014/main" id="{66830C52-8CAE-B765-8880-2D5616954BB5}"/>
            </a:ext>
          </a:extLst>
        </p:cNvPr>
        <p:cNvGrpSpPr/>
        <p:nvPr/>
      </p:nvGrpSpPr>
      <p:grpSpPr>
        <a:xfrm>
          <a:off x="0" y="0"/>
          <a:ext cx="0" cy="0"/>
          <a:chOff x="0" y="0"/>
          <a:chExt cx="0" cy="0"/>
        </a:xfrm>
      </p:grpSpPr>
      <p:sp>
        <p:nvSpPr>
          <p:cNvPr id="5" name="AutoShape 5">
            <a:extLst>
              <a:ext uri="{FF2B5EF4-FFF2-40B4-BE49-F238E27FC236}">
                <a16:creationId xmlns:a16="http://schemas.microsoft.com/office/drawing/2014/main" id="{F04CD4FC-6A16-FE55-4B0C-0A8BF56D94F4}"/>
              </a:ext>
            </a:extLst>
          </p:cNvPr>
          <p:cNvSpPr/>
          <p:nvPr/>
        </p:nvSpPr>
        <p:spPr>
          <a:xfrm>
            <a:off x="0" y="1497466"/>
            <a:ext cx="18288000" cy="0"/>
          </a:xfrm>
          <a:prstGeom prst="line">
            <a:avLst/>
          </a:prstGeom>
          <a:ln w="28575" cap="flat">
            <a:solidFill>
              <a:srgbClr val="EDEDE3"/>
            </a:solidFill>
            <a:prstDash val="solid"/>
            <a:headEnd type="none" w="sm" len="sm"/>
            <a:tailEnd type="none" w="sm" len="sm"/>
          </a:ln>
        </p:spPr>
      </p:sp>
      <p:pic>
        <p:nvPicPr>
          <p:cNvPr id="2" name="Picture 1" descr="Keep Going&quot; Harriet Tubman Quote">
            <a:extLst>
              <a:ext uri="{FF2B5EF4-FFF2-40B4-BE49-F238E27FC236}">
                <a16:creationId xmlns:a16="http://schemas.microsoft.com/office/drawing/2014/main" id="{D78D6918-5646-A359-5B65-57A8994415DD}"/>
              </a:ext>
            </a:extLst>
          </p:cNvPr>
          <p:cNvPicPr>
            <a:picLocks noChangeAspect="1"/>
          </p:cNvPicPr>
          <p:nvPr/>
        </p:nvPicPr>
        <p:blipFill>
          <a:blip r:embed="rId3"/>
          <a:stretch>
            <a:fillRect/>
          </a:stretch>
        </p:blipFill>
        <p:spPr>
          <a:xfrm>
            <a:off x="4987907" y="645893"/>
            <a:ext cx="11900340" cy="8995215"/>
          </a:xfrm>
          <a:prstGeom prst="rect">
            <a:avLst/>
          </a:prstGeom>
        </p:spPr>
      </p:pic>
    </p:spTree>
    <p:extLst>
      <p:ext uri="{BB962C8B-B14F-4D97-AF65-F5344CB8AC3E}">
        <p14:creationId xmlns:p14="http://schemas.microsoft.com/office/powerpoint/2010/main" val="30870005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2EDE3"/>
        </a:solidFill>
        <a:effectLst/>
      </p:bgPr>
    </p:bg>
    <p:spTree>
      <p:nvGrpSpPr>
        <p:cNvPr id="1" name="">
          <a:extLst>
            <a:ext uri="{FF2B5EF4-FFF2-40B4-BE49-F238E27FC236}">
              <a16:creationId xmlns:a16="http://schemas.microsoft.com/office/drawing/2014/main" id="{14611225-3C47-A7AD-09B3-21C715E780F7}"/>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9822E0F1-2EB2-8A37-EBB1-A2DE4C0AA54C}"/>
              </a:ext>
            </a:extLst>
          </p:cNvPr>
          <p:cNvSpPr txBox="1"/>
          <p:nvPr/>
        </p:nvSpPr>
        <p:spPr>
          <a:xfrm>
            <a:off x="4601886" y="835790"/>
            <a:ext cx="9084228" cy="1140953"/>
          </a:xfrm>
          <a:prstGeom prst="rect">
            <a:avLst/>
          </a:prstGeom>
        </p:spPr>
        <p:txBody>
          <a:bodyPr lIns="0" tIns="0" rIns="0" bIns="0" rtlCol="0" anchor="t">
            <a:spAutoFit/>
          </a:bodyPr>
          <a:lstStyle/>
          <a:p>
            <a:pPr algn="ctr">
              <a:lnSpc>
                <a:spcPts val="4620"/>
              </a:lnSpc>
              <a:spcBef>
                <a:spcPct val="0"/>
              </a:spcBef>
            </a:pPr>
            <a:r>
              <a:rPr lang="en-US" sz="3300" dirty="0">
                <a:solidFill>
                  <a:srgbClr val="4E614D"/>
                </a:solidFill>
                <a:latin typeface="Open Sauce"/>
                <a:sym typeface="Open Sauce"/>
              </a:rPr>
              <a:t>Knowledge Skills and Attitudes Survey (Post)</a:t>
            </a:r>
            <a:endParaRPr lang="en-US" dirty="0"/>
          </a:p>
        </p:txBody>
      </p:sp>
      <p:pic>
        <p:nvPicPr>
          <p:cNvPr id="2" name="Picture 1">
            <a:extLst>
              <a:ext uri="{FF2B5EF4-FFF2-40B4-BE49-F238E27FC236}">
                <a16:creationId xmlns:a16="http://schemas.microsoft.com/office/drawing/2014/main" id="{59B37F18-6E9F-652B-B1C2-A4581E811B2A}"/>
              </a:ext>
            </a:extLst>
          </p:cNvPr>
          <p:cNvPicPr>
            <a:picLocks noChangeAspect="1"/>
          </p:cNvPicPr>
          <p:nvPr/>
        </p:nvPicPr>
        <p:blipFill>
          <a:blip r:embed="rId3"/>
          <a:stretch>
            <a:fillRect/>
          </a:stretch>
        </p:blipFill>
        <p:spPr>
          <a:xfrm>
            <a:off x="6032653" y="2282672"/>
            <a:ext cx="6222695" cy="6160065"/>
          </a:xfrm>
          <a:prstGeom prst="rect">
            <a:avLst/>
          </a:prstGeom>
        </p:spPr>
      </p:pic>
    </p:spTree>
    <p:extLst>
      <p:ext uri="{BB962C8B-B14F-4D97-AF65-F5344CB8AC3E}">
        <p14:creationId xmlns:p14="http://schemas.microsoft.com/office/powerpoint/2010/main" val="7675514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2EDE3"/>
        </a:solidFill>
        <a:effectLst/>
      </p:bgPr>
    </p:bg>
    <p:spTree>
      <p:nvGrpSpPr>
        <p:cNvPr id="1" name=""/>
        <p:cNvGrpSpPr/>
        <p:nvPr/>
      </p:nvGrpSpPr>
      <p:grpSpPr>
        <a:xfrm>
          <a:off x="0" y="0"/>
          <a:ext cx="0" cy="0"/>
          <a:chOff x="0" y="0"/>
          <a:chExt cx="0" cy="0"/>
        </a:xfrm>
      </p:grpSpPr>
      <p:sp>
        <p:nvSpPr>
          <p:cNvPr id="2" name="Freeform 2"/>
          <p:cNvSpPr/>
          <p:nvPr/>
        </p:nvSpPr>
        <p:spPr>
          <a:xfrm>
            <a:off x="9144000" y="4125901"/>
            <a:ext cx="8590844" cy="5729019"/>
          </a:xfrm>
          <a:custGeom>
            <a:avLst/>
            <a:gdLst/>
            <a:ahLst/>
            <a:cxnLst/>
            <a:rect l="l" t="t" r="r" b="b"/>
            <a:pathLst>
              <a:path w="8590844" h="5729019">
                <a:moveTo>
                  <a:pt x="0" y="0"/>
                </a:moveTo>
                <a:lnTo>
                  <a:pt x="8590844" y="0"/>
                </a:lnTo>
                <a:lnTo>
                  <a:pt x="8590844" y="5729019"/>
                </a:lnTo>
                <a:lnTo>
                  <a:pt x="0" y="5729019"/>
                </a:lnTo>
                <a:lnTo>
                  <a:pt x="0" y="0"/>
                </a:lnTo>
                <a:close/>
              </a:path>
            </a:pathLst>
          </a:custGeom>
          <a:blipFill>
            <a:blip r:embed="rId3"/>
            <a:stretch>
              <a:fillRect/>
            </a:stretch>
          </a:blipFill>
        </p:spPr>
      </p:sp>
      <p:sp>
        <p:nvSpPr>
          <p:cNvPr id="3" name="TextBox 3"/>
          <p:cNvSpPr txBox="1"/>
          <p:nvPr/>
        </p:nvSpPr>
        <p:spPr>
          <a:xfrm>
            <a:off x="4601886" y="835790"/>
            <a:ext cx="9084228" cy="539700"/>
          </a:xfrm>
          <a:prstGeom prst="rect">
            <a:avLst/>
          </a:prstGeom>
        </p:spPr>
        <p:txBody>
          <a:bodyPr lIns="0" tIns="0" rIns="0" bIns="0" rtlCol="0" anchor="t">
            <a:spAutoFit/>
          </a:bodyPr>
          <a:lstStyle/>
          <a:p>
            <a:pPr marL="0" lvl="0" indent="0" algn="ctr">
              <a:lnSpc>
                <a:spcPts val="4620"/>
              </a:lnSpc>
              <a:spcBef>
                <a:spcPct val="0"/>
              </a:spcBef>
            </a:pPr>
            <a:r>
              <a:rPr lang="en-US" sz="3300" b="1" dirty="0">
                <a:solidFill>
                  <a:srgbClr val="4E614D"/>
                </a:solidFill>
                <a:latin typeface="Open Sauce"/>
                <a:ea typeface="Open Sauce"/>
                <a:cs typeface="Open Sauce"/>
                <a:sym typeface="Open Sauce"/>
              </a:rPr>
              <a:t>CHECK OUT &amp; CLOSING</a:t>
            </a:r>
            <a:endParaRPr lang="en-US" sz="3300" b="1" dirty="0">
              <a:solidFill>
                <a:srgbClr val="4E614D"/>
              </a:solidFill>
              <a:latin typeface="Open Sauce"/>
              <a:ea typeface="Open Sauce"/>
              <a:cs typeface="Open Sauce"/>
            </a:endParaRPr>
          </a:p>
        </p:txBody>
      </p:sp>
      <p:sp>
        <p:nvSpPr>
          <p:cNvPr id="4" name="TextBox 4"/>
          <p:cNvSpPr txBox="1"/>
          <p:nvPr/>
        </p:nvSpPr>
        <p:spPr>
          <a:xfrm>
            <a:off x="1028700" y="2051413"/>
            <a:ext cx="7361043" cy="5900718"/>
          </a:xfrm>
          <a:prstGeom prst="rect">
            <a:avLst/>
          </a:prstGeom>
        </p:spPr>
        <p:txBody>
          <a:bodyPr lIns="0" tIns="0" rIns="0" bIns="0" rtlCol="0" anchor="t">
            <a:spAutoFit/>
          </a:bodyPr>
          <a:lstStyle/>
          <a:p>
            <a:pPr marL="1035685" lvl="1" indent="-517525" algn="l">
              <a:buFont typeface="Arial"/>
              <a:buChar char="•"/>
            </a:pPr>
            <a:r>
              <a:rPr lang="en-US" sz="4750" b="1" spc="422" dirty="0">
                <a:solidFill>
                  <a:srgbClr val="4E614D"/>
                </a:solidFill>
                <a:latin typeface="Ansam"/>
                <a:ea typeface="Ansam"/>
                <a:cs typeface="Ansam"/>
                <a:sym typeface="Ansam"/>
              </a:rPr>
              <a:t>Write a postcard to yourself to remind yourself how to carry this work forward</a:t>
            </a:r>
            <a:endParaRPr lang="en-US" sz="4750" b="1" dirty="0">
              <a:ea typeface="Calibri"/>
              <a:cs typeface="Calibri"/>
            </a:endParaRPr>
          </a:p>
          <a:p>
            <a:pPr marL="1035685" lvl="1" indent="-517525">
              <a:buFont typeface="Arial"/>
              <a:buChar char="•"/>
            </a:pPr>
            <a:r>
              <a:rPr lang="en-US" sz="4750" b="1" spc="422" dirty="0">
                <a:solidFill>
                  <a:srgbClr val="4E614D"/>
                </a:solidFill>
                <a:latin typeface="Ansam"/>
                <a:ea typeface="Ansam"/>
                <a:cs typeface="Ansam"/>
                <a:sym typeface="Ansam"/>
              </a:rPr>
              <a:t>Share postcards  </a:t>
            </a:r>
            <a:endParaRPr lang="en-US" sz="4750" b="1" spc="422" dirty="0">
              <a:solidFill>
                <a:srgbClr val="4E614D"/>
              </a:solidFill>
              <a:latin typeface="Ansam"/>
              <a:ea typeface="Ansam"/>
              <a:cs typeface="Ansam"/>
            </a:endParaRPr>
          </a:p>
          <a:p>
            <a:pPr marL="1035685" lvl="1" indent="-517525" algn="l">
              <a:buFont typeface="Arial"/>
              <a:buChar char="•"/>
            </a:pPr>
            <a:r>
              <a:rPr lang="en-US" sz="4750" b="1" spc="422" dirty="0">
                <a:solidFill>
                  <a:srgbClr val="4E614D"/>
                </a:solidFill>
                <a:latin typeface="Ansam"/>
                <a:ea typeface="Ansam"/>
                <a:cs typeface="Ansam"/>
                <a:sym typeface="Ansam"/>
              </a:rPr>
              <a:t>One word check-out</a:t>
            </a:r>
            <a:endParaRPr lang="en-US" sz="4750" b="1" spc="422" dirty="0">
              <a:solidFill>
                <a:srgbClr val="4E614D"/>
              </a:solidFill>
              <a:latin typeface="Ansam"/>
              <a:ea typeface="Ansam"/>
              <a:cs typeface="Ansam"/>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B5BFA6"/>
        </a:solidFill>
        <a:effectLst/>
      </p:bgPr>
    </p:bg>
    <p:spTree>
      <p:nvGrpSpPr>
        <p:cNvPr id="1" name=""/>
        <p:cNvGrpSpPr/>
        <p:nvPr/>
      </p:nvGrpSpPr>
      <p:grpSpPr>
        <a:xfrm>
          <a:off x="0" y="0"/>
          <a:ext cx="0" cy="0"/>
          <a:chOff x="0" y="0"/>
          <a:chExt cx="0" cy="0"/>
        </a:xfrm>
      </p:grpSpPr>
      <p:grpSp>
        <p:nvGrpSpPr>
          <p:cNvPr id="2" name="Group 2"/>
          <p:cNvGrpSpPr/>
          <p:nvPr/>
        </p:nvGrpSpPr>
        <p:grpSpPr>
          <a:xfrm>
            <a:off x="10617745" y="-247640"/>
            <a:ext cx="8434886" cy="5564168"/>
            <a:chOff x="0" y="0"/>
            <a:chExt cx="11246514" cy="7418890"/>
          </a:xfrm>
        </p:grpSpPr>
        <p:pic>
          <p:nvPicPr>
            <p:cNvPr id="3" name="Picture 3"/>
            <p:cNvPicPr>
              <a:picLocks noChangeAspect="1"/>
            </p:cNvPicPr>
            <p:nvPr/>
          </p:nvPicPr>
          <p:blipFill>
            <a:blip r:embed="rId3"/>
            <a:srcRect t="494" b="494"/>
            <a:stretch>
              <a:fillRect/>
            </a:stretch>
          </p:blipFill>
          <p:spPr>
            <a:xfrm>
              <a:off x="0" y="0"/>
              <a:ext cx="11246514" cy="7418890"/>
            </a:xfrm>
            <a:prstGeom prst="rect">
              <a:avLst/>
            </a:prstGeom>
          </p:spPr>
        </p:pic>
      </p:grpSp>
      <p:sp>
        <p:nvSpPr>
          <p:cNvPr id="4" name="AutoShape 4"/>
          <p:cNvSpPr/>
          <p:nvPr/>
        </p:nvSpPr>
        <p:spPr>
          <a:xfrm>
            <a:off x="178788" y="5805651"/>
            <a:ext cx="17259300" cy="0"/>
          </a:xfrm>
          <a:prstGeom prst="line">
            <a:avLst/>
          </a:prstGeom>
          <a:ln w="19050" cap="flat">
            <a:solidFill>
              <a:srgbClr val="F2EDE3"/>
            </a:solidFill>
            <a:prstDash val="solid"/>
            <a:headEnd type="none" w="sm" len="sm"/>
            <a:tailEnd type="none" w="sm" len="sm"/>
          </a:ln>
        </p:spPr>
      </p:sp>
      <p:sp>
        <p:nvSpPr>
          <p:cNvPr id="5" name="AutoShape 5"/>
          <p:cNvSpPr/>
          <p:nvPr/>
        </p:nvSpPr>
        <p:spPr>
          <a:xfrm>
            <a:off x="6081981" y="1444943"/>
            <a:ext cx="12970649" cy="0"/>
          </a:xfrm>
          <a:prstGeom prst="line">
            <a:avLst/>
          </a:prstGeom>
          <a:ln w="19050" cap="flat">
            <a:solidFill>
              <a:srgbClr val="F2EDE3"/>
            </a:solidFill>
            <a:prstDash val="solid"/>
            <a:headEnd type="none" w="sm" len="sm"/>
            <a:tailEnd type="none" w="sm" len="sm"/>
          </a:ln>
        </p:spPr>
      </p:sp>
      <p:sp>
        <p:nvSpPr>
          <p:cNvPr id="6" name="AutoShape 6"/>
          <p:cNvSpPr/>
          <p:nvPr/>
        </p:nvSpPr>
        <p:spPr>
          <a:xfrm flipV="1">
            <a:off x="7783281" y="-3502228"/>
            <a:ext cx="0" cy="20152767"/>
          </a:xfrm>
          <a:prstGeom prst="line">
            <a:avLst/>
          </a:prstGeom>
          <a:ln w="19050" cap="flat">
            <a:solidFill>
              <a:srgbClr val="F2EDE3"/>
            </a:solidFill>
            <a:prstDash val="solid"/>
            <a:headEnd type="none" w="sm" len="sm"/>
            <a:tailEnd type="none" w="sm" len="sm"/>
          </a:ln>
        </p:spPr>
      </p:sp>
      <p:grpSp>
        <p:nvGrpSpPr>
          <p:cNvPr id="7" name="Group 7"/>
          <p:cNvGrpSpPr/>
          <p:nvPr/>
        </p:nvGrpSpPr>
        <p:grpSpPr>
          <a:xfrm>
            <a:off x="6758123" y="3259783"/>
            <a:ext cx="8710920" cy="5998517"/>
            <a:chOff x="0" y="0"/>
            <a:chExt cx="11614560" cy="7998023"/>
          </a:xfrm>
        </p:grpSpPr>
        <p:pic>
          <p:nvPicPr>
            <p:cNvPr id="8" name="Picture 8"/>
            <p:cNvPicPr>
              <a:picLocks noChangeAspect="1"/>
            </p:cNvPicPr>
            <p:nvPr/>
          </p:nvPicPr>
          <p:blipFill>
            <a:blip r:embed="rId4"/>
            <a:srcRect l="1594" r="1594"/>
            <a:stretch>
              <a:fillRect/>
            </a:stretch>
          </p:blipFill>
          <p:spPr>
            <a:xfrm>
              <a:off x="0" y="0"/>
              <a:ext cx="11614560" cy="7998023"/>
            </a:xfrm>
            <a:prstGeom prst="rect">
              <a:avLst/>
            </a:prstGeom>
          </p:spPr>
        </p:pic>
      </p:grpSp>
      <p:sp>
        <p:nvSpPr>
          <p:cNvPr id="9" name="AutoShape 9"/>
          <p:cNvSpPr/>
          <p:nvPr/>
        </p:nvSpPr>
        <p:spPr>
          <a:xfrm rot="-5400000">
            <a:off x="7192442" y="6564630"/>
            <a:ext cx="20152767" cy="0"/>
          </a:xfrm>
          <a:prstGeom prst="line">
            <a:avLst/>
          </a:prstGeom>
          <a:ln w="19050" cap="flat">
            <a:solidFill>
              <a:srgbClr val="F2EDE3"/>
            </a:solidFill>
            <a:prstDash val="solid"/>
            <a:headEnd type="none" w="sm" len="sm"/>
            <a:tailEnd type="none" w="sm" len="sm"/>
          </a:ln>
        </p:spPr>
      </p:sp>
      <p:grpSp>
        <p:nvGrpSpPr>
          <p:cNvPr id="10" name="Group 10"/>
          <p:cNvGrpSpPr/>
          <p:nvPr/>
        </p:nvGrpSpPr>
        <p:grpSpPr>
          <a:xfrm>
            <a:off x="15469043" y="5316528"/>
            <a:ext cx="1809307" cy="1805315"/>
            <a:chOff x="0" y="0"/>
            <a:chExt cx="812800" cy="811007"/>
          </a:xfrm>
        </p:grpSpPr>
        <p:sp>
          <p:nvSpPr>
            <p:cNvPr id="11" name="Freeform 11"/>
            <p:cNvSpPr/>
            <p:nvPr/>
          </p:nvSpPr>
          <p:spPr>
            <a:xfrm>
              <a:off x="0" y="0"/>
              <a:ext cx="812800" cy="811007"/>
            </a:xfrm>
            <a:custGeom>
              <a:avLst/>
              <a:gdLst/>
              <a:ahLst/>
              <a:cxnLst/>
              <a:rect l="l" t="t" r="r" b="b"/>
              <a:pathLst>
                <a:path w="812800" h="811007">
                  <a:moveTo>
                    <a:pt x="406400" y="0"/>
                  </a:moveTo>
                  <a:cubicBezTo>
                    <a:pt x="181951" y="0"/>
                    <a:pt x="0" y="181550"/>
                    <a:pt x="0" y="405503"/>
                  </a:cubicBezTo>
                  <a:cubicBezTo>
                    <a:pt x="0" y="629457"/>
                    <a:pt x="181951" y="811007"/>
                    <a:pt x="406400" y="811007"/>
                  </a:cubicBezTo>
                  <a:cubicBezTo>
                    <a:pt x="630849" y="811007"/>
                    <a:pt x="812800" y="629457"/>
                    <a:pt x="812800" y="405503"/>
                  </a:cubicBezTo>
                  <a:cubicBezTo>
                    <a:pt x="812800" y="181550"/>
                    <a:pt x="630849" y="0"/>
                    <a:pt x="406400" y="0"/>
                  </a:cubicBezTo>
                  <a:close/>
                </a:path>
              </a:pathLst>
            </a:custGeom>
            <a:solidFill>
              <a:srgbClr val="000000">
                <a:alpha val="0"/>
              </a:srgbClr>
            </a:solidFill>
            <a:ln w="19050" cap="sq">
              <a:solidFill>
                <a:srgbClr val="F2EDE3"/>
              </a:solidFill>
              <a:prstDash val="solid"/>
              <a:miter/>
            </a:ln>
          </p:spPr>
          <p:txBody>
            <a:bodyPr/>
            <a:lstStyle/>
            <a:p>
              <a:endParaRPr lang="en-US"/>
            </a:p>
          </p:txBody>
        </p:sp>
        <p:sp>
          <p:nvSpPr>
            <p:cNvPr id="12" name="TextBox 12"/>
            <p:cNvSpPr txBox="1"/>
            <p:nvPr/>
          </p:nvSpPr>
          <p:spPr>
            <a:xfrm>
              <a:off x="76200" y="47457"/>
              <a:ext cx="660400" cy="687518"/>
            </a:xfrm>
            <a:prstGeom prst="rect">
              <a:avLst/>
            </a:prstGeom>
          </p:spPr>
          <p:txBody>
            <a:bodyPr lIns="50800" tIns="50800" rIns="50800" bIns="50800" rtlCol="0" anchor="ctr"/>
            <a:lstStyle/>
            <a:p>
              <a:pPr algn="ctr">
                <a:lnSpc>
                  <a:spcPts val="2380"/>
                </a:lnSpc>
              </a:pPr>
              <a:endParaRPr/>
            </a:p>
          </p:txBody>
        </p:sp>
      </p:grpSp>
      <p:grpSp>
        <p:nvGrpSpPr>
          <p:cNvPr id="13" name="Group 13"/>
          <p:cNvGrpSpPr/>
          <p:nvPr/>
        </p:nvGrpSpPr>
        <p:grpSpPr>
          <a:xfrm>
            <a:off x="8808438" y="1444943"/>
            <a:ext cx="1809307" cy="1805315"/>
            <a:chOff x="0" y="0"/>
            <a:chExt cx="812800" cy="811007"/>
          </a:xfrm>
        </p:grpSpPr>
        <p:sp>
          <p:nvSpPr>
            <p:cNvPr id="14" name="Freeform 14"/>
            <p:cNvSpPr/>
            <p:nvPr/>
          </p:nvSpPr>
          <p:spPr>
            <a:xfrm>
              <a:off x="0" y="0"/>
              <a:ext cx="812800" cy="811007"/>
            </a:xfrm>
            <a:custGeom>
              <a:avLst/>
              <a:gdLst/>
              <a:ahLst/>
              <a:cxnLst/>
              <a:rect l="l" t="t" r="r" b="b"/>
              <a:pathLst>
                <a:path w="812800" h="811007">
                  <a:moveTo>
                    <a:pt x="406400" y="0"/>
                  </a:moveTo>
                  <a:cubicBezTo>
                    <a:pt x="181951" y="0"/>
                    <a:pt x="0" y="181550"/>
                    <a:pt x="0" y="405503"/>
                  </a:cubicBezTo>
                  <a:cubicBezTo>
                    <a:pt x="0" y="629457"/>
                    <a:pt x="181951" y="811007"/>
                    <a:pt x="406400" y="811007"/>
                  </a:cubicBezTo>
                  <a:cubicBezTo>
                    <a:pt x="630849" y="811007"/>
                    <a:pt x="812800" y="629457"/>
                    <a:pt x="812800" y="405503"/>
                  </a:cubicBezTo>
                  <a:cubicBezTo>
                    <a:pt x="812800" y="181550"/>
                    <a:pt x="630849" y="0"/>
                    <a:pt x="406400" y="0"/>
                  </a:cubicBezTo>
                  <a:close/>
                </a:path>
              </a:pathLst>
            </a:custGeom>
            <a:solidFill>
              <a:srgbClr val="000000">
                <a:alpha val="0"/>
              </a:srgbClr>
            </a:solidFill>
            <a:ln w="19050" cap="sq">
              <a:solidFill>
                <a:srgbClr val="F2EDE3"/>
              </a:solidFill>
              <a:prstDash val="solid"/>
              <a:miter/>
            </a:ln>
          </p:spPr>
          <p:txBody>
            <a:bodyPr/>
            <a:lstStyle/>
            <a:p>
              <a:endParaRPr lang="en-US"/>
            </a:p>
          </p:txBody>
        </p:sp>
        <p:sp>
          <p:nvSpPr>
            <p:cNvPr id="15" name="TextBox 15"/>
            <p:cNvSpPr txBox="1"/>
            <p:nvPr/>
          </p:nvSpPr>
          <p:spPr>
            <a:xfrm>
              <a:off x="76200" y="47457"/>
              <a:ext cx="660400" cy="687518"/>
            </a:xfrm>
            <a:prstGeom prst="rect">
              <a:avLst/>
            </a:prstGeom>
          </p:spPr>
          <p:txBody>
            <a:bodyPr lIns="50800" tIns="50800" rIns="50800" bIns="50800" rtlCol="0" anchor="ctr"/>
            <a:lstStyle/>
            <a:p>
              <a:pPr algn="ctr">
                <a:lnSpc>
                  <a:spcPts val="2380"/>
                </a:lnSpc>
              </a:pPr>
              <a:endParaRPr/>
            </a:p>
          </p:txBody>
        </p:sp>
      </p:grpSp>
      <p:sp>
        <p:nvSpPr>
          <p:cNvPr id="16" name="TextBox 16"/>
          <p:cNvSpPr txBox="1"/>
          <p:nvPr/>
        </p:nvSpPr>
        <p:spPr>
          <a:xfrm>
            <a:off x="178788" y="6055042"/>
            <a:ext cx="6379455" cy="2106731"/>
          </a:xfrm>
          <a:prstGeom prst="rect">
            <a:avLst/>
          </a:prstGeom>
        </p:spPr>
        <p:txBody>
          <a:bodyPr lIns="0" tIns="0" rIns="0" bIns="0" rtlCol="0" anchor="t">
            <a:spAutoFit/>
          </a:bodyPr>
          <a:lstStyle/>
          <a:p>
            <a:pPr algn="l">
              <a:lnSpc>
                <a:spcPts val="4199"/>
              </a:lnSpc>
            </a:pPr>
            <a:r>
              <a:rPr lang="en-US" sz="2950" spc="179">
                <a:latin typeface="Open Sauce"/>
                <a:ea typeface="Open Sauce"/>
                <a:cs typeface="Open Sauce"/>
                <a:sym typeface="Open Sauce"/>
              </a:rPr>
              <a:t>catherine.justice@hcmed.org</a:t>
            </a:r>
            <a:endParaRPr lang="en-US" sz="2950" spc="179">
              <a:latin typeface="Open Sauce"/>
              <a:ea typeface="Open Sauce"/>
              <a:cs typeface="Open Sauce"/>
            </a:endParaRPr>
          </a:p>
          <a:p>
            <a:pPr algn="l">
              <a:lnSpc>
                <a:spcPts val="4199"/>
              </a:lnSpc>
            </a:pPr>
            <a:r>
              <a:rPr lang="en-US" sz="2950" spc="179">
                <a:latin typeface="Open Sauce"/>
                <a:ea typeface="Open Sauce"/>
                <a:cs typeface="Open Sauce"/>
                <a:sym typeface="Open Sauce"/>
              </a:rPr>
              <a:t>arti.prasad@hcmed.org</a:t>
            </a:r>
            <a:endParaRPr lang="en-US" sz="2950" spc="179">
              <a:latin typeface="Open Sauce"/>
              <a:ea typeface="Open Sauce"/>
              <a:cs typeface="Open Sauce"/>
            </a:endParaRPr>
          </a:p>
          <a:p>
            <a:pPr algn="l">
              <a:lnSpc>
                <a:spcPts val="4199"/>
              </a:lnSpc>
            </a:pPr>
            <a:r>
              <a:rPr lang="en-US" sz="2950" spc="179">
                <a:latin typeface="Open Sauce"/>
                <a:ea typeface="Open Sauce"/>
                <a:cs typeface="Open Sauce"/>
                <a:sym typeface="Open Sauce"/>
              </a:rPr>
              <a:t>susan.haddow@hcmed.org</a:t>
            </a:r>
            <a:endParaRPr lang="en-US" sz="2950" spc="179">
              <a:latin typeface="Open Sauce"/>
              <a:ea typeface="Open Sauce"/>
              <a:cs typeface="Open Sauce"/>
            </a:endParaRPr>
          </a:p>
          <a:p>
            <a:pPr marL="0" lvl="1" indent="0" algn="l">
              <a:lnSpc>
                <a:spcPts val="4199"/>
              </a:lnSpc>
              <a:spcBef>
                <a:spcPct val="0"/>
              </a:spcBef>
            </a:pPr>
            <a:r>
              <a:rPr lang="en-US" sz="2950" spc="179">
                <a:latin typeface="Open Sauce"/>
                <a:ea typeface="Open Sauce"/>
                <a:cs typeface="Open Sauce"/>
                <a:sym typeface="Open Sauce"/>
              </a:rPr>
              <a:t>nneka.sederstrom@hcmed.org</a:t>
            </a:r>
            <a:endParaRPr lang="en-US" sz="2950" spc="179">
              <a:latin typeface="Open Sauce"/>
              <a:ea typeface="Open Sauce"/>
              <a:cs typeface="Open Sauce"/>
            </a:endParaRPr>
          </a:p>
        </p:txBody>
      </p:sp>
      <p:sp>
        <p:nvSpPr>
          <p:cNvPr id="17" name="TextBox 17"/>
          <p:cNvSpPr txBox="1"/>
          <p:nvPr/>
        </p:nvSpPr>
        <p:spPr>
          <a:xfrm>
            <a:off x="178788" y="4686618"/>
            <a:ext cx="4670848" cy="828039"/>
          </a:xfrm>
          <a:prstGeom prst="rect">
            <a:avLst/>
          </a:prstGeom>
        </p:spPr>
        <p:txBody>
          <a:bodyPr lIns="0" tIns="0" rIns="0" bIns="0" rtlCol="0" anchor="t">
            <a:spAutoFit/>
          </a:bodyPr>
          <a:lstStyle/>
          <a:p>
            <a:pPr marL="0" lvl="0" indent="0" algn="l">
              <a:lnSpc>
                <a:spcPts val="6860"/>
              </a:lnSpc>
              <a:spcBef>
                <a:spcPct val="0"/>
              </a:spcBef>
            </a:pPr>
            <a:r>
              <a:rPr lang="en-US" sz="4900">
                <a:latin typeface="Open Sauce"/>
                <a:ea typeface="Open Sauce"/>
                <a:cs typeface="Open Sauce"/>
                <a:sym typeface="Open Sauce"/>
              </a:rPr>
              <a:t>CONTACTS</a:t>
            </a:r>
            <a:endParaRPr lang="en-US" sz="4900">
              <a:latin typeface="Open Sauce"/>
              <a:ea typeface="Open Sauce"/>
              <a:cs typeface="Open Sauce"/>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2EDE3"/>
        </a:solidFill>
        <a:effectLst/>
      </p:bgPr>
    </p:bg>
    <p:spTree>
      <p:nvGrpSpPr>
        <p:cNvPr id="1" name="">
          <a:extLst>
            <a:ext uri="{FF2B5EF4-FFF2-40B4-BE49-F238E27FC236}">
              <a16:creationId xmlns:a16="http://schemas.microsoft.com/office/drawing/2014/main" id="{12CA018B-C560-4FA6-A238-BE72EA22DD6D}"/>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28E901A0-2F07-DEC8-F19D-D7E17D91577F}"/>
              </a:ext>
            </a:extLst>
          </p:cNvPr>
          <p:cNvSpPr txBox="1"/>
          <p:nvPr/>
        </p:nvSpPr>
        <p:spPr>
          <a:xfrm>
            <a:off x="4601886" y="835790"/>
            <a:ext cx="9084228" cy="539700"/>
          </a:xfrm>
          <a:prstGeom prst="rect">
            <a:avLst/>
          </a:prstGeom>
        </p:spPr>
        <p:txBody>
          <a:bodyPr lIns="0" tIns="0" rIns="0" bIns="0" rtlCol="0" anchor="t">
            <a:spAutoFit/>
          </a:bodyPr>
          <a:lstStyle/>
          <a:p>
            <a:pPr marL="0" lvl="0" indent="0" algn="ctr">
              <a:lnSpc>
                <a:spcPts val="4620"/>
              </a:lnSpc>
              <a:spcBef>
                <a:spcPct val="0"/>
              </a:spcBef>
            </a:pPr>
            <a:r>
              <a:rPr lang="en-US" sz="3300">
                <a:solidFill>
                  <a:srgbClr val="4E614D"/>
                </a:solidFill>
                <a:latin typeface="Open Sauce"/>
                <a:ea typeface="Open Sauce"/>
                <a:cs typeface="Open Sauce"/>
                <a:sym typeface="Open Sauce"/>
              </a:rPr>
              <a:t>CENTERING</a:t>
            </a:r>
          </a:p>
        </p:txBody>
      </p:sp>
      <p:pic>
        <p:nvPicPr>
          <p:cNvPr id="5" name="Picture 4" descr="Stacked stones in raked sand">
            <a:extLst>
              <a:ext uri="{FF2B5EF4-FFF2-40B4-BE49-F238E27FC236}">
                <a16:creationId xmlns:a16="http://schemas.microsoft.com/office/drawing/2014/main" id="{1E3D4BF2-FAE5-5658-EAAA-68FD78085BCE}"/>
              </a:ext>
            </a:extLst>
          </p:cNvPr>
          <p:cNvPicPr>
            <a:picLocks noChangeAspect="1"/>
          </p:cNvPicPr>
          <p:nvPr/>
        </p:nvPicPr>
        <p:blipFill>
          <a:blip r:embed="rId3"/>
          <a:stretch>
            <a:fillRect/>
          </a:stretch>
        </p:blipFill>
        <p:spPr>
          <a:xfrm>
            <a:off x="3226443" y="1738034"/>
            <a:ext cx="11849583" cy="7881588"/>
          </a:xfrm>
          <a:prstGeom prst="rect">
            <a:avLst/>
          </a:prstGeom>
        </p:spPr>
      </p:pic>
    </p:spTree>
    <p:extLst>
      <p:ext uri="{BB962C8B-B14F-4D97-AF65-F5344CB8AC3E}">
        <p14:creationId xmlns:p14="http://schemas.microsoft.com/office/powerpoint/2010/main" val="18052508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2EDE3"/>
        </a:solidFill>
        <a:effectLst/>
      </p:bgPr>
    </p:bg>
    <p:spTree>
      <p:nvGrpSpPr>
        <p:cNvPr id="1" name="">
          <a:extLst>
            <a:ext uri="{FF2B5EF4-FFF2-40B4-BE49-F238E27FC236}">
              <a16:creationId xmlns:a16="http://schemas.microsoft.com/office/drawing/2014/main" id="{4656CC71-CB00-B1CE-2DDF-615D2C6BF789}"/>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A0F25292-DAF3-38DB-7DCF-2958482DAB74}"/>
              </a:ext>
            </a:extLst>
          </p:cNvPr>
          <p:cNvSpPr txBox="1"/>
          <p:nvPr/>
        </p:nvSpPr>
        <p:spPr>
          <a:xfrm>
            <a:off x="5064874" y="806853"/>
            <a:ext cx="8158253" cy="1140953"/>
          </a:xfrm>
          <a:prstGeom prst="rect">
            <a:avLst/>
          </a:prstGeom>
        </p:spPr>
        <p:txBody>
          <a:bodyPr wrap="square" lIns="0" tIns="0" rIns="0" bIns="0" rtlCol="0" anchor="t">
            <a:spAutoFit/>
          </a:bodyPr>
          <a:lstStyle/>
          <a:p>
            <a:pPr algn="ctr">
              <a:lnSpc>
                <a:spcPts val="4620"/>
              </a:lnSpc>
              <a:spcBef>
                <a:spcPct val="0"/>
              </a:spcBef>
            </a:pPr>
            <a:r>
              <a:rPr lang="en-US" sz="3300" dirty="0">
                <a:solidFill>
                  <a:srgbClr val="4E614D"/>
                </a:solidFill>
                <a:latin typeface="Open Sauce"/>
                <a:sym typeface="Open Sauce"/>
              </a:rPr>
              <a:t>Knowledge Skills and Attitudes Survey (Pre)</a:t>
            </a:r>
            <a:endParaRPr lang="en-US" dirty="0"/>
          </a:p>
        </p:txBody>
      </p:sp>
      <p:pic>
        <p:nvPicPr>
          <p:cNvPr id="2" name="Picture 1">
            <a:extLst>
              <a:ext uri="{FF2B5EF4-FFF2-40B4-BE49-F238E27FC236}">
                <a16:creationId xmlns:a16="http://schemas.microsoft.com/office/drawing/2014/main" id="{76010634-5170-742B-39C4-C704A8F86576}"/>
              </a:ext>
            </a:extLst>
          </p:cNvPr>
          <p:cNvPicPr>
            <a:picLocks noChangeAspect="1"/>
          </p:cNvPicPr>
          <p:nvPr/>
        </p:nvPicPr>
        <p:blipFill>
          <a:blip r:embed="rId3"/>
          <a:stretch>
            <a:fillRect/>
          </a:stretch>
        </p:blipFill>
        <p:spPr>
          <a:xfrm>
            <a:off x="6447281" y="2417843"/>
            <a:ext cx="6087920" cy="6160262"/>
          </a:xfrm>
          <a:prstGeom prst="rect">
            <a:avLst/>
          </a:prstGeom>
        </p:spPr>
      </p:pic>
    </p:spTree>
    <p:extLst>
      <p:ext uri="{BB962C8B-B14F-4D97-AF65-F5344CB8AC3E}">
        <p14:creationId xmlns:p14="http://schemas.microsoft.com/office/powerpoint/2010/main" val="41693288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E614D"/>
        </a:solidFill>
        <a:effectLst/>
      </p:bgPr>
    </p:bg>
    <p:spTree>
      <p:nvGrpSpPr>
        <p:cNvPr id="1" name=""/>
        <p:cNvGrpSpPr/>
        <p:nvPr/>
      </p:nvGrpSpPr>
      <p:grpSpPr>
        <a:xfrm>
          <a:off x="0" y="0"/>
          <a:ext cx="0" cy="0"/>
          <a:chOff x="0" y="0"/>
          <a:chExt cx="0" cy="0"/>
        </a:xfrm>
      </p:grpSpPr>
      <p:grpSp>
        <p:nvGrpSpPr>
          <p:cNvPr id="2" name="Group 2"/>
          <p:cNvGrpSpPr/>
          <p:nvPr/>
        </p:nvGrpSpPr>
        <p:grpSpPr>
          <a:xfrm>
            <a:off x="5528052" y="233153"/>
            <a:ext cx="10619866" cy="9893034"/>
            <a:chOff x="0" y="0"/>
            <a:chExt cx="847940" cy="812800"/>
          </a:xfrm>
        </p:grpSpPr>
        <p:sp>
          <p:nvSpPr>
            <p:cNvPr id="3" name="Freeform 3"/>
            <p:cNvSpPr/>
            <p:nvPr/>
          </p:nvSpPr>
          <p:spPr>
            <a:xfrm>
              <a:off x="0" y="0"/>
              <a:ext cx="847940" cy="812800"/>
            </a:xfrm>
            <a:custGeom>
              <a:avLst/>
              <a:gdLst/>
              <a:ahLst/>
              <a:cxnLst/>
              <a:rect l="l" t="t" r="r" b="b"/>
              <a:pathLst>
                <a:path w="847940" h="812800">
                  <a:moveTo>
                    <a:pt x="423970" y="0"/>
                  </a:moveTo>
                  <a:cubicBezTo>
                    <a:pt x="189818" y="0"/>
                    <a:pt x="0" y="181951"/>
                    <a:pt x="0" y="406400"/>
                  </a:cubicBezTo>
                  <a:cubicBezTo>
                    <a:pt x="0" y="630849"/>
                    <a:pt x="189818" y="812800"/>
                    <a:pt x="423970" y="812800"/>
                  </a:cubicBezTo>
                  <a:cubicBezTo>
                    <a:pt x="658123" y="812800"/>
                    <a:pt x="847940" y="630849"/>
                    <a:pt x="847940" y="406400"/>
                  </a:cubicBezTo>
                  <a:cubicBezTo>
                    <a:pt x="847940" y="181951"/>
                    <a:pt x="658123" y="0"/>
                    <a:pt x="423970" y="0"/>
                  </a:cubicBezTo>
                  <a:close/>
                </a:path>
              </a:pathLst>
            </a:custGeom>
            <a:solidFill>
              <a:srgbClr val="000000">
                <a:alpha val="0"/>
              </a:srgbClr>
            </a:solidFill>
            <a:ln w="19050" cap="sq">
              <a:solidFill>
                <a:srgbClr val="A6A482"/>
              </a:solidFill>
              <a:prstDash val="solid"/>
              <a:miter/>
            </a:ln>
          </p:spPr>
          <p:txBody>
            <a:bodyPr/>
            <a:lstStyle/>
            <a:p>
              <a:endParaRPr lang="en-US"/>
            </a:p>
          </p:txBody>
        </p:sp>
        <p:sp>
          <p:nvSpPr>
            <p:cNvPr id="4" name="TextBox 4"/>
            <p:cNvSpPr txBox="1"/>
            <p:nvPr/>
          </p:nvSpPr>
          <p:spPr>
            <a:xfrm>
              <a:off x="79494" y="28575"/>
              <a:ext cx="688952" cy="708025"/>
            </a:xfrm>
            <a:prstGeom prst="rect">
              <a:avLst/>
            </a:prstGeom>
          </p:spPr>
          <p:txBody>
            <a:bodyPr lIns="50800" tIns="50800" rIns="50800" bIns="50800" rtlCol="0" anchor="ctr"/>
            <a:lstStyle/>
            <a:p>
              <a:pPr marL="0" lvl="0" indent="0" algn="l">
                <a:lnSpc>
                  <a:spcPts val="2380"/>
                </a:lnSpc>
                <a:spcBef>
                  <a:spcPct val="0"/>
                </a:spcBef>
              </a:pPr>
              <a:endParaRPr/>
            </a:p>
          </p:txBody>
        </p:sp>
      </p:grpSp>
      <p:grpSp>
        <p:nvGrpSpPr>
          <p:cNvPr id="5" name="Group 5"/>
          <p:cNvGrpSpPr/>
          <p:nvPr/>
        </p:nvGrpSpPr>
        <p:grpSpPr>
          <a:xfrm>
            <a:off x="5528052" y="694256"/>
            <a:ext cx="9283194" cy="8898489"/>
            <a:chOff x="0" y="0"/>
            <a:chExt cx="847940" cy="812800"/>
          </a:xfrm>
        </p:grpSpPr>
        <p:sp>
          <p:nvSpPr>
            <p:cNvPr id="6" name="Freeform 6"/>
            <p:cNvSpPr/>
            <p:nvPr/>
          </p:nvSpPr>
          <p:spPr>
            <a:xfrm>
              <a:off x="0" y="0"/>
              <a:ext cx="847940" cy="812800"/>
            </a:xfrm>
            <a:custGeom>
              <a:avLst/>
              <a:gdLst/>
              <a:ahLst/>
              <a:cxnLst/>
              <a:rect l="l" t="t" r="r" b="b"/>
              <a:pathLst>
                <a:path w="847940" h="812800">
                  <a:moveTo>
                    <a:pt x="423970" y="0"/>
                  </a:moveTo>
                  <a:cubicBezTo>
                    <a:pt x="189818" y="0"/>
                    <a:pt x="0" y="181951"/>
                    <a:pt x="0" y="406400"/>
                  </a:cubicBezTo>
                  <a:cubicBezTo>
                    <a:pt x="0" y="630849"/>
                    <a:pt x="189818" y="812800"/>
                    <a:pt x="423970" y="812800"/>
                  </a:cubicBezTo>
                  <a:cubicBezTo>
                    <a:pt x="658123" y="812800"/>
                    <a:pt x="847940" y="630849"/>
                    <a:pt x="847940" y="406400"/>
                  </a:cubicBezTo>
                  <a:cubicBezTo>
                    <a:pt x="847940" y="181951"/>
                    <a:pt x="658123" y="0"/>
                    <a:pt x="423970" y="0"/>
                  </a:cubicBezTo>
                  <a:close/>
                </a:path>
              </a:pathLst>
            </a:custGeom>
            <a:solidFill>
              <a:srgbClr val="000000">
                <a:alpha val="0"/>
              </a:srgbClr>
            </a:solidFill>
            <a:ln w="19050" cap="sq">
              <a:solidFill>
                <a:srgbClr val="A6A482"/>
              </a:solidFill>
              <a:prstDash val="solid"/>
              <a:miter/>
            </a:ln>
          </p:spPr>
          <p:txBody>
            <a:bodyPr/>
            <a:lstStyle/>
            <a:p>
              <a:endParaRPr lang="en-US"/>
            </a:p>
          </p:txBody>
        </p:sp>
        <p:sp>
          <p:nvSpPr>
            <p:cNvPr id="7" name="TextBox 7"/>
            <p:cNvSpPr txBox="1"/>
            <p:nvPr/>
          </p:nvSpPr>
          <p:spPr>
            <a:xfrm>
              <a:off x="79494" y="47625"/>
              <a:ext cx="688952" cy="688975"/>
            </a:xfrm>
            <a:prstGeom prst="rect">
              <a:avLst/>
            </a:prstGeom>
          </p:spPr>
          <p:txBody>
            <a:bodyPr lIns="50800" tIns="50800" rIns="50800" bIns="50800" rtlCol="0" anchor="ctr"/>
            <a:lstStyle/>
            <a:p>
              <a:pPr algn="ctr">
                <a:lnSpc>
                  <a:spcPts val="2969"/>
                </a:lnSpc>
              </a:pPr>
              <a:endParaRPr/>
            </a:p>
          </p:txBody>
        </p:sp>
      </p:grpSp>
      <p:grpSp>
        <p:nvGrpSpPr>
          <p:cNvPr id="8" name="Group 8"/>
          <p:cNvGrpSpPr/>
          <p:nvPr/>
        </p:nvGrpSpPr>
        <p:grpSpPr>
          <a:xfrm>
            <a:off x="5528052" y="1748592"/>
            <a:ext cx="6789816" cy="6789816"/>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9050" cap="sq">
              <a:solidFill>
                <a:srgbClr val="A6A482"/>
              </a:solidFill>
              <a:prstDash val="solid"/>
              <a:miter/>
            </a:ln>
          </p:spPr>
          <p:txBody>
            <a:bodyPr/>
            <a:lstStyle/>
            <a:p>
              <a:endParaRPr lang="en-US"/>
            </a:p>
          </p:txBody>
        </p:sp>
        <p:sp>
          <p:nvSpPr>
            <p:cNvPr id="10" name="TextBox 10"/>
            <p:cNvSpPr txBox="1"/>
            <p:nvPr/>
          </p:nvSpPr>
          <p:spPr>
            <a:xfrm>
              <a:off x="76200" y="47625"/>
              <a:ext cx="660400" cy="688975"/>
            </a:xfrm>
            <a:prstGeom prst="rect">
              <a:avLst/>
            </a:prstGeom>
          </p:spPr>
          <p:txBody>
            <a:bodyPr lIns="50800" tIns="50800" rIns="50800" bIns="50800" rtlCol="0" anchor="ctr"/>
            <a:lstStyle/>
            <a:p>
              <a:pPr algn="ctr">
                <a:lnSpc>
                  <a:spcPts val="2969"/>
                </a:lnSpc>
              </a:pPr>
              <a:endParaRPr/>
            </a:p>
          </p:txBody>
        </p:sp>
      </p:grpSp>
      <p:grpSp>
        <p:nvGrpSpPr>
          <p:cNvPr id="11" name="Group 11"/>
          <p:cNvGrpSpPr/>
          <p:nvPr/>
        </p:nvGrpSpPr>
        <p:grpSpPr>
          <a:xfrm>
            <a:off x="5528052" y="3036742"/>
            <a:ext cx="4213515" cy="4213515"/>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9050" cap="sq">
              <a:solidFill>
                <a:srgbClr val="A6A482"/>
              </a:solidFill>
              <a:prstDash val="solid"/>
              <a:miter/>
            </a:ln>
          </p:spPr>
          <p:txBody>
            <a:bodyPr/>
            <a:lstStyle/>
            <a:p>
              <a:endParaRPr lang="en-US"/>
            </a:p>
          </p:txBody>
        </p:sp>
        <p:sp>
          <p:nvSpPr>
            <p:cNvPr id="13" name="TextBox 13"/>
            <p:cNvSpPr txBox="1"/>
            <p:nvPr/>
          </p:nvSpPr>
          <p:spPr>
            <a:xfrm>
              <a:off x="76200" y="47625"/>
              <a:ext cx="660400" cy="688975"/>
            </a:xfrm>
            <a:prstGeom prst="rect">
              <a:avLst/>
            </a:prstGeom>
          </p:spPr>
          <p:txBody>
            <a:bodyPr lIns="50800" tIns="50800" rIns="50800" bIns="50800" rtlCol="0" anchor="ctr"/>
            <a:lstStyle/>
            <a:p>
              <a:pPr algn="ctr">
                <a:lnSpc>
                  <a:spcPts val="2969"/>
                </a:lnSpc>
              </a:pPr>
              <a:endParaRPr/>
            </a:p>
          </p:txBody>
        </p:sp>
      </p:grpSp>
      <p:sp>
        <p:nvSpPr>
          <p:cNvPr id="14" name="TextBox 14"/>
          <p:cNvSpPr txBox="1"/>
          <p:nvPr/>
        </p:nvSpPr>
        <p:spPr>
          <a:xfrm>
            <a:off x="6011951" y="5023572"/>
            <a:ext cx="3132049" cy="622936"/>
          </a:xfrm>
          <a:prstGeom prst="rect">
            <a:avLst/>
          </a:prstGeom>
        </p:spPr>
        <p:txBody>
          <a:bodyPr lIns="0" tIns="0" rIns="0" bIns="0" rtlCol="0" anchor="t">
            <a:spAutoFit/>
          </a:bodyPr>
          <a:lstStyle/>
          <a:p>
            <a:pPr marL="0" lvl="0" indent="0" algn="ctr">
              <a:lnSpc>
                <a:spcPts val="5039"/>
              </a:lnSpc>
              <a:spcBef>
                <a:spcPct val="0"/>
              </a:spcBef>
            </a:pPr>
            <a:r>
              <a:rPr lang="en-US" sz="3599" i="1">
                <a:solidFill>
                  <a:srgbClr val="F2EDE3"/>
                </a:solidFill>
                <a:latin typeface="Open Sauce Italics"/>
                <a:ea typeface="Open Sauce Italics"/>
                <a:cs typeface="Open Sauce Italics"/>
                <a:sym typeface="Open Sauce Italics"/>
              </a:rPr>
              <a:t>From I to WE</a:t>
            </a:r>
          </a:p>
        </p:txBody>
      </p:sp>
      <p:sp>
        <p:nvSpPr>
          <p:cNvPr id="15" name="TextBox 15"/>
          <p:cNvSpPr txBox="1"/>
          <p:nvPr/>
        </p:nvSpPr>
        <p:spPr>
          <a:xfrm>
            <a:off x="15216371" y="1744372"/>
            <a:ext cx="926669" cy="498271"/>
          </a:xfrm>
          <a:prstGeom prst="rect">
            <a:avLst/>
          </a:prstGeom>
        </p:spPr>
        <p:txBody>
          <a:bodyPr lIns="0" tIns="0" rIns="0" bIns="0" rtlCol="0" anchor="t">
            <a:spAutoFit/>
          </a:bodyPr>
          <a:lstStyle/>
          <a:p>
            <a:pPr marL="0" lvl="0" indent="0" algn="ctr">
              <a:lnSpc>
                <a:spcPts val="4194"/>
              </a:lnSpc>
              <a:spcBef>
                <a:spcPct val="0"/>
              </a:spcBef>
            </a:pPr>
            <a:r>
              <a:rPr lang="en-US" sz="2996" i="1" u="none">
                <a:solidFill>
                  <a:srgbClr val="EDEDE3"/>
                </a:solidFill>
                <a:latin typeface="Baskerville Display PT Italics"/>
                <a:ea typeface="Baskerville Display PT Italics"/>
                <a:cs typeface="Baskerville Display PT Italics"/>
                <a:sym typeface="Baskerville Display PT Italics"/>
              </a:rPr>
              <a:t>3</a:t>
            </a:r>
          </a:p>
        </p:txBody>
      </p:sp>
      <p:sp>
        <p:nvSpPr>
          <p:cNvPr id="16" name="TextBox 16"/>
          <p:cNvSpPr txBox="1"/>
          <p:nvPr/>
        </p:nvSpPr>
        <p:spPr>
          <a:xfrm>
            <a:off x="9408658" y="5444047"/>
            <a:ext cx="2424632" cy="2454275"/>
          </a:xfrm>
          <a:prstGeom prst="rect">
            <a:avLst/>
          </a:prstGeom>
        </p:spPr>
        <p:txBody>
          <a:bodyPr lIns="0" tIns="0" rIns="0" bIns="0" rtlCol="0" anchor="t">
            <a:spAutoFit/>
          </a:bodyPr>
          <a:lstStyle/>
          <a:p>
            <a:pPr algn="ctr">
              <a:lnSpc>
                <a:spcPts val="2799"/>
              </a:lnSpc>
              <a:spcBef>
                <a:spcPct val="0"/>
              </a:spcBef>
            </a:pPr>
            <a:r>
              <a:rPr lang="en-US" sz="1999" i="1" spc="119">
                <a:solidFill>
                  <a:srgbClr val="F2EDE3"/>
                </a:solidFill>
                <a:latin typeface="Arimo Italics"/>
                <a:ea typeface="Arimo Italics"/>
                <a:cs typeface="Arimo Italics"/>
                <a:sym typeface="Arimo Italics"/>
              </a:rPr>
              <a:t>Explore shared values of Health Equity and Integrative Health within healthcare organizations and systems. </a:t>
            </a:r>
          </a:p>
        </p:txBody>
      </p:sp>
      <p:sp>
        <p:nvSpPr>
          <p:cNvPr id="17" name="TextBox 17"/>
          <p:cNvSpPr txBox="1"/>
          <p:nvPr/>
        </p:nvSpPr>
        <p:spPr>
          <a:xfrm>
            <a:off x="14773955" y="2318932"/>
            <a:ext cx="2180499" cy="4216400"/>
          </a:xfrm>
          <a:prstGeom prst="rect">
            <a:avLst/>
          </a:prstGeom>
        </p:spPr>
        <p:txBody>
          <a:bodyPr lIns="0" tIns="0" rIns="0" bIns="0" rtlCol="0" anchor="t">
            <a:spAutoFit/>
          </a:bodyPr>
          <a:lstStyle/>
          <a:p>
            <a:pPr marL="0" lvl="0" indent="0" algn="ctr">
              <a:lnSpc>
                <a:spcPts val="2799"/>
              </a:lnSpc>
              <a:spcBef>
                <a:spcPct val="0"/>
              </a:spcBef>
            </a:pPr>
            <a:r>
              <a:rPr lang="en-US" sz="1999" i="1" spc="119">
                <a:solidFill>
                  <a:srgbClr val="F2EDE3"/>
                </a:solidFill>
                <a:latin typeface="Arimo Italics"/>
                <a:ea typeface="Arimo Italics"/>
                <a:cs typeface="Arimo Italics"/>
                <a:sym typeface="Arimo Italics"/>
              </a:rPr>
              <a:t>Dream big and move from “I to WE” - How Integrative health, Whole health, and health Equity partnerships can reshape healthcare and change the world.  </a:t>
            </a:r>
          </a:p>
        </p:txBody>
      </p:sp>
      <p:sp>
        <p:nvSpPr>
          <p:cNvPr id="18" name="TextBox 18"/>
          <p:cNvSpPr txBox="1"/>
          <p:nvPr/>
        </p:nvSpPr>
        <p:spPr>
          <a:xfrm>
            <a:off x="12052364" y="4588384"/>
            <a:ext cx="2721591" cy="1749425"/>
          </a:xfrm>
          <a:prstGeom prst="rect">
            <a:avLst/>
          </a:prstGeom>
        </p:spPr>
        <p:txBody>
          <a:bodyPr lIns="0" tIns="0" rIns="0" bIns="0" rtlCol="0" anchor="t">
            <a:spAutoFit/>
          </a:bodyPr>
          <a:lstStyle/>
          <a:p>
            <a:pPr marL="0" lvl="0" indent="0" algn="ctr">
              <a:lnSpc>
                <a:spcPts val="2799"/>
              </a:lnSpc>
              <a:spcBef>
                <a:spcPct val="0"/>
              </a:spcBef>
            </a:pPr>
            <a:r>
              <a:rPr lang="en-US" sz="1999" i="1" spc="119">
                <a:solidFill>
                  <a:srgbClr val="F2EDE3"/>
                </a:solidFill>
                <a:latin typeface="Arimo Italics"/>
                <a:ea typeface="Arimo Italics"/>
                <a:cs typeface="Arimo Italics"/>
                <a:sym typeface="Arimo Italics"/>
              </a:rPr>
              <a:t>Explore tangible strategies to leverage IH and HE collaboration within healthcare systems.  </a:t>
            </a:r>
          </a:p>
        </p:txBody>
      </p:sp>
      <p:sp>
        <p:nvSpPr>
          <p:cNvPr id="19" name="TextBox 19"/>
          <p:cNvSpPr txBox="1"/>
          <p:nvPr/>
        </p:nvSpPr>
        <p:spPr>
          <a:xfrm>
            <a:off x="10403247" y="4828264"/>
            <a:ext cx="926669" cy="495391"/>
          </a:xfrm>
          <a:prstGeom prst="rect">
            <a:avLst/>
          </a:prstGeom>
        </p:spPr>
        <p:txBody>
          <a:bodyPr lIns="0" tIns="0" rIns="0" bIns="0" rtlCol="0" anchor="t">
            <a:spAutoFit/>
          </a:bodyPr>
          <a:lstStyle/>
          <a:p>
            <a:pPr algn="ctr">
              <a:lnSpc>
                <a:spcPts val="4194"/>
              </a:lnSpc>
              <a:spcBef>
                <a:spcPct val="0"/>
              </a:spcBef>
            </a:pPr>
            <a:r>
              <a:rPr lang="en-US" sz="2996" i="1">
                <a:solidFill>
                  <a:srgbClr val="EDEDE3"/>
                </a:solidFill>
                <a:latin typeface="Baskerville Display PT Italics"/>
                <a:ea typeface="Baskerville Display PT Italics"/>
                <a:cs typeface="Baskerville Display PT Italics"/>
                <a:sym typeface="Baskerville Display PT Italics"/>
              </a:rPr>
              <a:t>1</a:t>
            </a:r>
          </a:p>
        </p:txBody>
      </p:sp>
      <p:sp>
        <p:nvSpPr>
          <p:cNvPr id="20" name="TextBox 20"/>
          <p:cNvSpPr txBox="1"/>
          <p:nvPr/>
        </p:nvSpPr>
        <p:spPr>
          <a:xfrm>
            <a:off x="12949825" y="3909848"/>
            <a:ext cx="926669" cy="498271"/>
          </a:xfrm>
          <a:prstGeom prst="rect">
            <a:avLst/>
          </a:prstGeom>
        </p:spPr>
        <p:txBody>
          <a:bodyPr lIns="0" tIns="0" rIns="0" bIns="0" rtlCol="0" anchor="t">
            <a:spAutoFit/>
          </a:bodyPr>
          <a:lstStyle/>
          <a:p>
            <a:pPr marL="0" lvl="0" indent="0" algn="ctr">
              <a:lnSpc>
                <a:spcPts val="4194"/>
              </a:lnSpc>
              <a:spcBef>
                <a:spcPct val="0"/>
              </a:spcBef>
            </a:pPr>
            <a:r>
              <a:rPr lang="en-US" sz="2996" i="1" u="none">
                <a:solidFill>
                  <a:srgbClr val="EDEDE3"/>
                </a:solidFill>
                <a:latin typeface="Baskerville Display PT Italics"/>
                <a:ea typeface="Baskerville Display PT Italics"/>
                <a:cs typeface="Baskerville Display PT Italics"/>
                <a:sym typeface="Baskerville Display PT Italics"/>
              </a:rPr>
              <a:t>2</a:t>
            </a:r>
          </a:p>
        </p:txBody>
      </p:sp>
      <p:grpSp>
        <p:nvGrpSpPr>
          <p:cNvPr id="21" name="Group 21"/>
          <p:cNvGrpSpPr/>
          <p:nvPr/>
        </p:nvGrpSpPr>
        <p:grpSpPr>
          <a:xfrm>
            <a:off x="653338" y="593385"/>
            <a:ext cx="5358617" cy="1612985"/>
            <a:chOff x="0" y="59552"/>
            <a:chExt cx="7144822" cy="2150646"/>
          </a:xfrm>
        </p:grpSpPr>
        <p:sp>
          <p:nvSpPr>
            <p:cNvPr id="22" name="Freeform 22"/>
            <p:cNvSpPr/>
            <p:nvPr/>
          </p:nvSpPr>
          <p:spPr>
            <a:xfrm rot="5335364">
              <a:off x="2227007" y="-2042765"/>
              <a:ext cx="2150646" cy="6355280"/>
            </a:xfrm>
            <a:custGeom>
              <a:avLst/>
              <a:gdLst/>
              <a:ahLst/>
              <a:cxnLst/>
              <a:rect l="l" t="t" r="r" b="b"/>
              <a:pathLst>
                <a:path w="2150646" h="6355280">
                  <a:moveTo>
                    <a:pt x="0" y="0"/>
                  </a:moveTo>
                  <a:lnTo>
                    <a:pt x="2150646" y="0"/>
                  </a:lnTo>
                  <a:lnTo>
                    <a:pt x="2150646" y="6355280"/>
                  </a:lnTo>
                  <a:lnTo>
                    <a:pt x="0" y="63552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3" name="TextBox 23"/>
            <p:cNvSpPr txBox="1"/>
            <p:nvPr/>
          </p:nvSpPr>
          <p:spPr>
            <a:xfrm>
              <a:off x="0" y="544721"/>
              <a:ext cx="7144822" cy="1085056"/>
            </a:xfrm>
            <a:prstGeom prst="rect">
              <a:avLst/>
            </a:prstGeom>
          </p:spPr>
          <p:txBody>
            <a:bodyPr lIns="0" tIns="0" rIns="0" bIns="0" rtlCol="0" anchor="t">
              <a:spAutoFit/>
            </a:bodyPr>
            <a:lstStyle/>
            <a:p>
              <a:pPr algn="ctr">
                <a:lnSpc>
                  <a:spcPts val="6857"/>
                </a:lnSpc>
                <a:spcBef>
                  <a:spcPct val="0"/>
                </a:spcBef>
              </a:pPr>
              <a:r>
                <a:rPr lang="en-US" sz="4898" b="1" i="1">
                  <a:solidFill>
                    <a:srgbClr val="F2EDE3"/>
                  </a:solidFill>
                  <a:latin typeface="Baskerville Display PT Bold Italics"/>
                  <a:ea typeface="Baskerville Display PT Bold Italics"/>
                  <a:cs typeface="Baskerville Display PT Bold Italics"/>
                  <a:sym typeface="Baskerville Display PT Bold Italics"/>
                </a:rPr>
                <a:t>OBJECTIVES</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CB7AB"/>
        </a:solidFill>
        <a:effectLst/>
      </p:bgPr>
    </p:bg>
    <p:spTree>
      <p:nvGrpSpPr>
        <p:cNvPr id="1" name=""/>
        <p:cNvGrpSpPr/>
        <p:nvPr/>
      </p:nvGrpSpPr>
      <p:grpSpPr>
        <a:xfrm>
          <a:off x="0" y="0"/>
          <a:ext cx="0" cy="0"/>
          <a:chOff x="0" y="0"/>
          <a:chExt cx="0" cy="0"/>
        </a:xfrm>
      </p:grpSpPr>
      <p:sp>
        <p:nvSpPr>
          <p:cNvPr id="2" name="AutoShape 2"/>
          <p:cNvSpPr/>
          <p:nvPr/>
        </p:nvSpPr>
        <p:spPr>
          <a:xfrm rot="-5400000">
            <a:off x="7210781" y="6197580"/>
            <a:ext cx="8856963" cy="0"/>
          </a:xfrm>
          <a:prstGeom prst="line">
            <a:avLst/>
          </a:prstGeom>
          <a:ln w="19050" cap="flat">
            <a:solidFill>
              <a:srgbClr val="EDEDE3"/>
            </a:solidFill>
            <a:prstDash val="solid"/>
            <a:headEnd type="none" w="sm" len="sm"/>
            <a:tailEnd type="none" w="sm" len="sm"/>
          </a:ln>
        </p:spPr>
      </p:sp>
      <p:grpSp>
        <p:nvGrpSpPr>
          <p:cNvPr id="3" name="Group 3"/>
          <p:cNvGrpSpPr/>
          <p:nvPr/>
        </p:nvGrpSpPr>
        <p:grpSpPr>
          <a:xfrm>
            <a:off x="10807646" y="1778624"/>
            <a:ext cx="1672757" cy="1672757"/>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E614D"/>
            </a:solidFill>
            <a:ln w="19050" cap="sq">
              <a:solidFill>
                <a:srgbClr val="EDEDE3"/>
              </a:solidFill>
              <a:prstDash val="solid"/>
              <a:miter/>
            </a:ln>
          </p:spPr>
          <p:txBody>
            <a:bodyPr/>
            <a:lstStyle/>
            <a:p>
              <a:endParaRPr lang="en-US"/>
            </a:p>
          </p:txBody>
        </p:sp>
        <p:sp>
          <p:nvSpPr>
            <p:cNvPr id="5" name="TextBox 5"/>
            <p:cNvSpPr txBox="1"/>
            <p:nvPr/>
          </p:nvSpPr>
          <p:spPr>
            <a:xfrm>
              <a:off x="76200" y="47625"/>
              <a:ext cx="660400" cy="688975"/>
            </a:xfrm>
            <a:prstGeom prst="rect">
              <a:avLst/>
            </a:prstGeom>
          </p:spPr>
          <p:txBody>
            <a:bodyPr lIns="50800" tIns="50800" rIns="50800" bIns="50800" rtlCol="0" anchor="ctr"/>
            <a:lstStyle/>
            <a:p>
              <a:pPr algn="ctr">
                <a:lnSpc>
                  <a:spcPts val="2969"/>
                </a:lnSpc>
              </a:pPr>
              <a:endParaRPr/>
            </a:p>
          </p:txBody>
        </p:sp>
      </p:grpSp>
      <p:grpSp>
        <p:nvGrpSpPr>
          <p:cNvPr id="6" name="Group 6"/>
          <p:cNvGrpSpPr/>
          <p:nvPr/>
        </p:nvGrpSpPr>
        <p:grpSpPr>
          <a:xfrm>
            <a:off x="10807646" y="4382529"/>
            <a:ext cx="1672757" cy="167275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E614D"/>
            </a:solidFill>
            <a:ln w="19050" cap="sq">
              <a:solidFill>
                <a:srgbClr val="EDEDE3"/>
              </a:solidFill>
              <a:prstDash val="solid"/>
              <a:miter/>
            </a:ln>
          </p:spPr>
          <p:txBody>
            <a:bodyPr/>
            <a:lstStyle/>
            <a:p>
              <a:endParaRPr lang="en-US"/>
            </a:p>
          </p:txBody>
        </p:sp>
        <p:sp>
          <p:nvSpPr>
            <p:cNvPr id="8" name="TextBox 8"/>
            <p:cNvSpPr txBox="1"/>
            <p:nvPr/>
          </p:nvSpPr>
          <p:spPr>
            <a:xfrm>
              <a:off x="76200" y="47625"/>
              <a:ext cx="660400" cy="688975"/>
            </a:xfrm>
            <a:prstGeom prst="rect">
              <a:avLst/>
            </a:prstGeom>
          </p:spPr>
          <p:txBody>
            <a:bodyPr lIns="50800" tIns="50800" rIns="50800" bIns="50800" rtlCol="0" anchor="ctr"/>
            <a:lstStyle/>
            <a:p>
              <a:pPr algn="ctr">
                <a:lnSpc>
                  <a:spcPts val="2969"/>
                </a:lnSpc>
              </a:pPr>
              <a:endParaRPr/>
            </a:p>
          </p:txBody>
        </p:sp>
      </p:grpSp>
      <p:grpSp>
        <p:nvGrpSpPr>
          <p:cNvPr id="9" name="Group 9"/>
          <p:cNvGrpSpPr/>
          <p:nvPr/>
        </p:nvGrpSpPr>
        <p:grpSpPr>
          <a:xfrm>
            <a:off x="10807646" y="6986434"/>
            <a:ext cx="1672757" cy="167275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E614D"/>
            </a:solidFill>
            <a:ln w="19050" cap="sq">
              <a:solidFill>
                <a:srgbClr val="EDEDE3"/>
              </a:solidFill>
              <a:prstDash val="solid"/>
              <a:miter/>
            </a:ln>
          </p:spPr>
          <p:txBody>
            <a:bodyPr/>
            <a:lstStyle/>
            <a:p>
              <a:endParaRPr lang="en-US"/>
            </a:p>
          </p:txBody>
        </p:sp>
        <p:sp>
          <p:nvSpPr>
            <p:cNvPr id="11" name="TextBox 11"/>
            <p:cNvSpPr txBox="1"/>
            <p:nvPr/>
          </p:nvSpPr>
          <p:spPr>
            <a:xfrm>
              <a:off x="76200" y="47625"/>
              <a:ext cx="660400" cy="688975"/>
            </a:xfrm>
            <a:prstGeom prst="rect">
              <a:avLst/>
            </a:prstGeom>
          </p:spPr>
          <p:txBody>
            <a:bodyPr lIns="50800" tIns="50800" rIns="50800" bIns="50800" rtlCol="0" anchor="ctr"/>
            <a:lstStyle/>
            <a:p>
              <a:pPr algn="ctr">
                <a:lnSpc>
                  <a:spcPts val="2969"/>
                </a:lnSpc>
              </a:pPr>
              <a:endParaRPr/>
            </a:p>
          </p:txBody>
        </p:sp>
      </p:grpSp>
      <p:sp>
        <p:nvSpPr>
          <p:cNvPr id="12" name="AutoShape 12"/>
          <p:cNvSpPr/>
          <p:nvPr/>
        </p:nvSpPr>
        <p:spPr>
          <a:xfrm>
            <a:off x="10281994" y="727099"/>
            <a:ext cx="3492455" cy="0"/>
          </a:xfrm>
          <a:prstGeom prst="line">
            <a:avLst/>
          </a:prstGeom>
          <a:ln w="19050" cap="flat">
            <a:solidFill>
              <a:srgbClr val="F2EDE3"/>
            </a:solidFill>
            <a:prstDash val="solid"/>
            <a:headEnd type="none" w="sm" len="sm"/>
            <a:tailEnd type="none" w="sm" len="sm"/>
          </a:ln>
        </p:spPr>
      </p:sp>
      <p:sp>
        <p:nvSpPr>
          <p:cNvPr id="14" name="TextBox 14"/>
          <p:cNvSpPr txBox="1"/>
          <p:nvPr/>
        </p:nvSpPr>
        <p:spPr>
          <a:xfrm>
            <a:off x="10281994" y="52168"/>
            <a:ext cx="4442934" cy="589905"/>
          </a:xfrm>
          <a:prstGeom prst="rect">
            <a:avLst/>
          </a:prstGeom>
        </p:spPr>
        <p:txBody>
          <a:bodyPr lIns="0" tIns="0" rIns="0" bIns="0" rtlCol="0" anchor="t">
            <a:spAutoFit/>
          </a:bodyPr>
          <a:lstStyle/>
          <a:p>
            <a:pPr algn="l">
              <a:lnSpc>
                <a:spcPts val="4620"/>
              </a:lnSpc>
              <a:spcBef>
                <a:spcPct val="0"/>
              </a:spcBef>
            </a:pPr>
            <a:r>
              <a:rPr lang="en-US" sz="4000">
                <a:latin typeface="Calibri"/>
                <a:ea typeface="Calibri"/>
                <a:cs typeface="Calibri"/>
                <a:sym typeface="Open Sauce"/>
              </a:rPr>
              <a:t>SHARING STORIES</a:t>
            </a:r>
            <a:endParaRPr lang="en-US" sz="4000">
              <a:latin typeface="Calibri"/>
              <a:ea typeface="Calibri"/>
              <a:cs typeface="Calibri"/>
            </a:endParaRPr>
          </a:p>
        </p:txBody>
      </p:sp>
      <p:sp>
        <p:nvSpPr>
          <p:cNvPr id="15" name="TextBox 15"/>
          <p:cNvSpPr txBox="1"/>
          <p:nvPr/>
        </p:nvSpPr>
        <p:spPr>
          <a:xfrm>
            <a:off x="13119813" y="2352747"/>
            <a:ext cx="4443314" cy="563881"/>
          </a:xfrm>
          <a:prstGeom prst="rect">
            <a:avLst/>
          </a:prstGeom>
        </p:spPr>
        <p:txBody>
          <a:bodyPr lIns="0" tIns="0" rIns="0" bIns="0" rtlCol="0" anchor="t">
            <a:spAutoFit/>
          </a:bodyPr>
          <a:lstStyle/>
          <a:p>
            <a:pPr marL="0" lvl="0" indent="0" algn="l">
              <a:lnSpc>
                <a:spcPts val="4619"/>
              </a:lnSpc>
              <a:spcBef>
                <a:spcPct val="0"/>
              </a:spcBef>
            </a:pPr>
            <a:r>
              <a:rPr lang="en-US" sz="3250" b="1" spc="290">
                <a:latin typeface="Calibri"/>
                <a:ea typeface="Calibri"/>
                <a:cs typeface="Calibri"/>
                <a:sym typeface="Baskerville Display PT Italics"/>
              </a:rPr>
              <a:t>Shared Values</a:t>
            </a:r>
            <a:endParaRPr lang="en-US" sz="3250" b="1" spc="290">
              <a:latin typeface="Calibri"/>
              <a:ea typeface="Calibri"/>
              <a:cs typeface="Calibri"/>
            </a:endParaRPr>
          </a:p>
        </p:txBody>
      </p:sp>
      <p:sp>
        <p:nvSpPr>
          <p:cNvPr id="16" name="TextBox 16"/>
          <p:cNvSpPr txBox="1"/>
          <p:nvPr/>
        </p:nvSpPr>
        <p:spPr>
          <a:xfrm>
            <a:off x="10975654" y="2324172"/>
            <a:ext cx="1322453" cy="788036"/>
          </a:xfrm>
          <a:prstGeom prst="rect">
            <a:avLst/>
          </a:prstGeom>
        </p:spPr>
        <p:txBody>
          <a:bodyPr lIns="0" tIns="0" rIns="0" bIns="0" rtlCol="0" anchor="t">
            <a:spAutoFit/>
          </a:bodyPr>
          <a:lstStyle/>
          <a:p>
            <a:pPr marL="0" lvl="0" indent="0" algn="ctr">
              <a:lnSpc>
                <a:spcPts val="6439"/>
              </a:lnSpc>
              <a:spcBef>
                <a:spcPct val="0"/>
              </a:spcBef>
            </a:pPr>
            <a:r>
              <a:rPr lang="en-US" sz="4599" spc="404">
                <a:solidFill>
                  <a:srgbClr val="EDEDE3"/>
                </a:solidFill>
                <a:latin typeface="Calibri"/>
                <a:ea typeface="Calibri"/>
                <a:cs typeface="Calibri"/>
                <a:sym typeface="TAN Mon Cheri"/>
              </a:rPr>
              <a:t>1</a:t>
            </a:r>
          </a:p>
        </p:txBody>
      </p:sp>
      <p:sp>
        <p:nvSpPr>
          <p:cNvPr id="17" name="TextBox 17"/>
          <p:cNvSpPr txBox="1"/>
          <p:nvPr/>
        </p:nvSpPr>
        <p:spPr>
          <a:xfrm>
            <a:off x="10975654" y="4852670"/>
            <a:ext cx="1322453" cy="788036"/>
          </a:xfrm>
          <a:prstGeom prst="rect">
            <a:avLst/>
          </a:prstGeom>
        </p:spPr>
        <p:txBody>
          <a:bodyPr lIns="0" tIns="0" rIns="0" bIns="0" rtlCol="0" anchor="t">
            <a:spAutoFit/>
          </a:bodyPr>
          <a:lstStyle/>
          <a:p>
            <a:pPr marL="0" lvl="0" indent="0" algn="ctr">
              <a:lnSpc>
                <a:spcPts val="6439"/>
              </a:lnSpc>
              <a:spcBef>
                <a:spcPct val="0"/>
              </a:spcBef>
            </a:pPr>
            <a:r>
              <a:rPr lang="en-US" sz="4599" u="none" spc="404">
                <a:solidFill>
                  <a:srgbClr val="EDEDE3"/>
                </a:solidFill>
                <a:latin typeface="Calibri"/>
                <a:ea typeface="Calibri"/>
                <a:cs typeface="Calibri"/>
                <a:sym typeface="TAN Mon Cheri"/>
              </a:rPr>
              <a:t>2</a:t>
            </a:r>
          </a:p>
        </p:txBody>
      </p:sp>
      <p:sp>
        <p:nvSpPr>
          <p:cNvPr id="18" name="TextBox 18"/>
          <p:cNvSpPr txBox="1"/>
          <p:nvPr/>
        </p:nvSpPr>
        <p:spPr>
          <a:xfrm>
            <a:off x="10975654" y="7455461"/>
            <a:ext cx="1322453" cy="788036"/>
          </a:xfrm>
          <a:prstGeom prst="rect">
            <a:avLst/>
          </a:prstGeom>
        </p:spPr>
        <p:txBody>
          <a:bodyPr lIns="0" tIns="0" rIns="0" bIns="0" rtlCol="0" anchor="t">
            <a:spAutoFit/>
          </a:bodyPr>
          <a:lstStyle/>
          <a:p>
            <a:pPr marL="0" lvl="0" indent="0" algn="ctr">
              <a:lnSpc>
                <a:spcPts val="6439"/>
              </a:lnSpc>
              <a:spcBef>
                <a:spcPct val="0"/>
              </a:spcBef>
            </a:pPr>
            <a:r>
              <a:rPr lang="en-US" sz="4599" u="none" spc="404">
                <a:solidFill>
                  <a:srgbClr val="EDEDE3"/>
                </a:solidFill>
                <a:latin typeface="Calibri"/>
                <a:ea typeface="Calibri"/>
                <a:cs typeface="Calibri"/>
                <a:sym typeface="TAN Mon Cheri"/>
              </a:rPr>
              <a:t>3</a:t>
            </a:r>
          </a:p>
        </p:txBody>
      </p:sp>
      <p:sp>
        <p:nvSpPr>
          <p:cNvPr id="19" name="TextBox 19"/>
          <p:cNvSpPr txBox="1"/>
          <p:nvPr/>
        </p:nvSpPr>
        <p:spPr>
          <a:xfrm>
            <a:off x="13119813" y="4881245"/>
            <a:ext cx="4443314" cy="563881"/>
          </a:xfrm>
          <a:prstGeom prst="rect">
            <a:avLst/>
          </a:prstGeom>
        </p:spPr>
        <p:txBody>
          <a:bodyPr lIns="0" tIns="0" rIns="0" bIns="0" rtlCol="0" anchor="t">
            <a:spAutoFit/>
          </a:bodyPr>
          <a:lstStyle/>
          <a:p>
            <a:pPr marL="0" lvl="0" indent="0" algn="l">
              <a:lnSpc>
                <a:spcPts val="4619"/>
              </a:lnSpc>
              <a:spcBef>
                <a:spcPct val="0"/>
              </a:spcBef>
            </a:pPr>
            <a:r>
              <a:rPr lang="en-US" sz="3250" b="1" spc="290">
                <a:latin typeface="Calibri"/>
                <a:ea typeface="Calibri"/>
                <a:cs typeface="Calibri"/>
                <a:sym typeface="Baskerville Display PT Italics"/>
              </a:rPr>
              <a:t>Tangible Strategies</a:t>
            </a:r>
            <a:endParaRPr lang="en-US" sz="3250" b="1" spc="290">
              <a:latin typeface="Calibri"/>
              <a:ea typeface="Calibri"/>
              <a:cs typeface="Calibri"/>
            </a:endParaRPr>
          </a:p>
        </p:txBody>
      </p:sp>
      <p:sp>
        <p:nvSpPr>
          <p:cNvPr id="20" name="TextBox 20"/>
          <p:cNvSpPr txBox="1"/>
          <p:nvPr/>
        </p:nvSpPr>
        <p:spPr>
          <a:xfrm>
            <a:off x="13119813" y="7560557"/>
            <a:ext cx="4443314" cy="563881"/>
          </a:xfrm>
          <a:prstGeom prst="rect">
            <a:avLst/>
          </a:prstGeom>
        </p:spPr>
        <p:txBody>
          <a:bodyPr lIns="0" tIns="0" rIns="0" bIns="0" rtlCol="0" anchor="t">
            <a:spAutoFit/>
          </a:bodyPr>
          <a:lstStyle/>
          <a:p>
            <a:pPr marL="0" lvl="0" indent="0" algn="l">
              <a:lnSpc>
                <a:spcPts val="4619"/>
              </a:lnSpc>
              <a:spcBef>
                <a:spcPct val="0"/>
              </a:spcBef>
            </a:pPr>
            <a:r>
              <a:rPr lang="en-US" sz="3250" b="1" spc="290">
                <a:latin typeface="Calibri"/>
                <a:ea typeface="Calibri"/>
                <a:cs typeface="Calibri"/>
                <a:sym typeface="Baskerville Display PT Italics"/>
              </a:rPr>
              <a:t>Dreaming Big</a:t>
            </a:r>
            <a:endParaRPr lang="en-US" sz="3250" b="1" spc="290">
              <a:latin typeface="Calibri"/>
              <a:ea typeface="Calibri"/>
              <a:cs typeface="Calibri"/>
            </a:endParaRPr>
          </a:p>
        </p:txBody>
      </p:sp>
      <p:sp>
        <p:nvSpPr>
          <p:cNvPr id="21" name="TextBox 21"/>
          <p:cNvSpPr txBox="1"/>
          <p:nvPr/>
        </p:nvSpPr>
        <p:spPr>
          <a:xfrm>
            <a:off x="10281994" y="838151"/>
            <a:ext cx="8006006" cy="720710"/>
          </a:xfrm>
          <a:prstGeom prst="rect">
            <a:avLst/>
          </a:prstGeom>
        </p:spPr>
        <p:txBody>
          <a:bodyPr lIns="0" tIns="0" rIns="0" bIns="0" rtlCol="0" anchor="t">
            <a:spAutoFit/>
          </a:bodyPr>
          <a:lstStyle/>
          <a:p>
            <a:pPr marL="0" lvl="0" indent="0" algn="l">
              <a:lnSpc>
                <a:spcPts val="2783"/>
              </a:lnSpc>
            </a:pPr>
            <a:r>
              <a:rPr lang="en-US" sz="2400" b="1" spc="211">
                <a:solidFill>
                  <a:srgbClr val="000000"/>
                </a:solidFill>
                <a:latin typeface="Calibri"/>
                <a:ea typeface="Calibri"/>
                <a:cs typeface="Calibri"/>
                <a:sym typeface="Baskerville Display PT Italics"/>
              </a:rPr>
              <a:t>We will share our story and then guide you in experiential activities to create your own </a:t>
            </a:r>
            <a:endParaRPr lang="en-US" sz="2400" b="1" spc="211">
              <a:solidFill>
                <a:srgbClr val="000000"/>
              </a:solidFill>
              <a:latin typeface="Calibri"/>
              <a:ea typeface="Calibri"/>
              <a:cs typeface="Calibri"/>
            </a:endParaRPr>
          </a:p>
        </p:txBody>
      </p:sp>
      <p:pic>
        <p:nvPicPr>
          <p:cNvPr id="22" name="Picture 21" descr="A diagram of health and well being&#10;&#10;AI-generated content may be incorrect.">
            <a:extLst>
              <a:ext uri="{FF2B5EF4-FFF2-40B4-BE49-F238E27FC236}">
                <a16:creationId xmlns:a16="http://schemas.microsoft.com/office/drawing/2014/main" id="{64F473C4-75E0-3F34-8121-0880BBD971EC}"/>
              </a:ext>
            </a:extLst>
          </p:cNvPr>
          <p:cNvPicPr>
            <a:picLocks noChangeAspect="1"/>
          </p:cNvPicPr>
          <p:nvPr/>
        </p:nvPicPr>
        <p:blipFill>
          <a:blip r:embed="rId3"/>
          <a:stretch>
            <a:fillRect/>
          </a:stretch>
        </p:blipFill>
        <p:spPr>
          <a:xfrm>
            <a:off x="-336637" y="0"/>
            <a:ext cx="10287000" cy="10287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2EDE3"/>
        </a:solidFill>
        <a:effectLst/>
      </p:bgPr>
    </p:bg>
    <p:spTree>
      <p:nvGrpSpPr>
        <p:cNvPr id="1" name=""/>
        <p:cNvGrpSpPr/>
        <p:nvPr/>
      </p:nvGrpSpPr>
      <p:grpSpPr>
        <a:xfrm>
          <a:off x="0" y="0"/>
          <a:ext cx="0" cy="0"/>
          <a:chOff x="0" y="0"/>
          <a:chExt cx="0" cy="0"/>
        </a:xfrm>
      </p:grpSpPr>
      <p:sp>
        <p:nvSpPr>
          <p:cNvPr id="2" name="Freeform 2"/>
          <p:cNvSpPr/>
          <p:nvPr/>
        </p:nvSpPr>
        <p:spPr>
          <a:xfrm>
            <a:off x="9620687" y="2013313"/>
            <a:ext cx="7922051" cy="7922051"/>
          </a:xfrm>
          <a:custGeom>
            <a:avLst/>
            <a:gdLst/>
            <a:ahLst/>
            <a:cxnLst/>
            <a:rect l="l" t="t" r="r" b="b"/>
            <a:pathLst>
              <a:path w="7922051" h="7922051">
                <a:moveTo>
                  <a:pt x="0" y="0"/>
                </a:moveTo>
                <a:lnTo>
                  <a:pt x="7922051" y="0"/>
                </a:lnTo>
                <a:lnTo>
                  <a:pt x="7922051" y="7922051"/>
                </a:lnTo>
                <a:lnTo>
                  <a:pt x="0" y="7922051"/>
                </a:lnTo>
                <a:lnTo>
                  <a:pt x="0" y="0"/>
                </a:lnTo>
                <a:close/>
              </a:path>
            </a:pathLst>
          </a:custGeom>
          <a:blipFill>
            <a:blip r:embed="rId3"/>
            <a:stretch>
              <a:fillRect/>
            </a:stretch>
          </a:blipFill>
        </p:spPr>
      </p:sp>
      <p:sp>
        <p:nvSpPr>
          <p:cNvPr id="3" name="TextBox 3"/>
          <p:cNvSpPr txBox="1"/>
          <p:nvPr/>
        </p:nvSpPr>
        <p:spPr>
          <a:xfrm>
            <a:off x="4601886" y="835790"/>
            <a:ext cx="9084228" cy="539700"/>
          </a:xfrm>
          <a:prstGeom prst="rect">
            <a:avLst/>
          </a:prstGeom>
        </p:spPr>
        <p:txBody>
          <a:bodyPr lIns="0" tIns="0" rIns="0" bIns="0" rtlCol="0" anchor="t">
            <a:spAutoFit/>
          </a:bodyPr>
          <a:lstStyle/>
          <a:p>
            <a:pPr algn="ctr">
              <a:lnSpc>
                <a:spcPts val="4620"/>
              </a:lnSpc>
              <a:spcBef>
                <a:spcPct val="0"/>
              </a:spcBef>
            </a:pPr>
            <a:r>
              <a:rPr lang="en-US" sz="3300">
                <a:solidFill>
                  <a:srgbClr val="4E614D"/>
                </a:solidFill>
                <a:latin typeface="Open Sauce"/>
                <a:ea typeface="Open Sauce"/>
                <a:cs typeface="Open Sauce"/>
                <a:sym typeface="Open Sauce"/>
              </a:rPr>
              <a:t>WHO'S IN THE ROOM &amp; GROUP SAFETY</a:t>
            </a:r>
          </a:p>
        </p:txBody>
      </p:sp>
      <p:sp>
        <p:nvSpPr>
          <p:cNvPr id="4" name="TextBox 4"/>
          <p:cNvSpPr txBox="1"/>
          <p:nvPr/>
        </p:nvSpPr>
        <p:spPr>
          <a:xfrm>
            <a:off x="683643" y="3024401"/>
            <a:ext cx="8460910" cy="5909310"/>
          </a:xfrm>
          <a:prstGeom prst="rect">
            <a:avLst/>
          </a:prstGeom>
        </p:spPr>
        <p:txBody>
          <a:bodyPr wrap="square" lIns="0" tIns="0" rIns="0" bIns="0" rtlCol="0" anchor="t">
            <a:spAutoFit/>
          </a:bodyPr>
          <a:lstStyle/>
          <a:p>
            <a:pPr marL="560705" lvl="1" indent="-280035">
              <a:buFont typeface="Arial"/>
              <a:buChar char="•"/>
            </a:pPr>
            <a:r>
              <a:rPr lang="en-US" sz="4800" spc="228" dirty="0">
                <a:solidFill>
                  <a:srgbClr val="4E614D"/>
                </a:solidFill>
                <a:latin typeface="Ansam"/>
                <a:ea typeface="Ansam"/>
                <a:cs typeface="Ansam"/>
              </a:rPr>
              <a:t>Take breaks as needed</a:t>
            </a:r>
            <a:endParaRPr lang="en-US" sz="4800" spc="228" dirty="0">
              <a:solidFill>
                <a:srgbClr val="4E614D"/>
              </a:solidFill>
              <a:latin typeface="Ansam"/>
              <a:ea typeface="Ansam"/>
              <a:cs typeface="Ansam"/>
              <a:sym typeface="Ansam"/>
            </a:endParaRPr>
          </a:p>
          <a:p>
            <a:pPr marL="560705" lvl="1" indent="-280035" algn="l">
              <a:buFont typeface="Arial"/>
              <a:buChar char="•"/>
            </a:pPr>
            <a:r>
              <a:rPr lang="en-US" sz="4800" spc="228" dirty="0">
                <a:solidFill>
                  <a:srgbClr val="4E614D"/>
                </a:solidFill>
                <a:latin typeface="Ansam"/>
                <a:ea typeface="Ansam"/>
                <a:cs typeface="Ansam"/>
                <a:sym typeface="Ansam"/>
              </a:rPr>
              <a:t>Imperfection is assumed</a:t>
            </a:r>
            <a:endParaRPr lang="en-US" sz="4800" spc="228" dirty="0">
              <a:solidFill>
                <a:srgbClr val="4E614D"/>
              </a:solidFill>
              <a:latin typeface="Ansam"/>
              <a:ea typeface="Ansam"/>
              <a:cs typeface="Ansam"/>
            </a:endParaRPr>
          </a:p>
          <a:p>
            <a:pPr marL="560705" lvl="1" indent="-280035" algn="l">
              <a:buFont typeface="Arial"/>
              <a:buChar char="•"/>
            </a:pPr>
            <a:r>
              <a:rPr lang="en-US" sz="4800" spc="228" dirty="0">
                <a:solidFill>
                  <a:srgbClr val="4E614D"/>
                </a:solidFill>
                <a:latin typeface="Ansam"/>
                <a:ea typeface="Ansam"/>
                <a:cs typeface="Ansam"/>
                <a:sym typeface="Ansam"/>
              </a:rPr>
              <a:t>We are all learners and teachers in this work</a:t>
            </a:r>
            <a:endParaRPr lang="en-US" sz="4800" spc="228" dirty="0">
              <a:solidFill>
                <a:srgbClr val="4E614D"/>
              </a:solidFill>
              <a:latin typeface="Ansam"/>
              <a:ea typeface="Ansam"/>
              <a:cs typeface="Ansam"/>
            </a:endParaRPr>
          </a:p>
          <a:p>
            <a:pPr marL="560705" lvl="1" indent="-280035" algn="l">
              <a:buFont typeface="Arial"/>
              <a:buChar char="•"/>
            </a:pPr>
            <a:r>
              <a:rPr lang="en-US" sz="4800" spc="228" dirty="0">
                <a:solidFill>
                  <a:srgbClr val="4E614D"/>
                </a:solidFill>
                <a:latin typeface="Ansam"/>
                <a:ea typeface="Ansam"/>
                <a:cs typeface="Ansam"/>
                <a:sym typeface="Ansam"/>
              </a:rPr>
              <a:t>Permission to dream big</a:t>
            </a:r>
            <a:endParaRPr lang="en-US" sz="4800" spc="228" dirty="0">
              <a:solidFill>
                <a:srgbClr val="4E614D"/>
              </a:solidFill>
              <a:latin typeface="Ansam"/>
              <a:ea typeface="Ansam"/>
              <a:cs typeface="Ansam"/>
            </a:endParaRPr>
          </a:p>
          <a:p>
            <a:pPr marL="560705" lvl="1" indent="-280035" algn="l">
              <a:buFont typeface="Arial"/>
              <a:buChar char="•"/>
            </a:pPr>
            <a:r>
              <a:rPr lang="en-US" sz="4800" spc="228" dirty="0">
                <a:solidFill>
                  <a:srgbClr val="4E614D"/>
                </a:solidFill>
                <a:latin typeface="Ansam"/>
                <a:ea typeface="Ansam"/>
                <a:cs typeface="Ansam"/>
                <a:sym typeface="Ansam"/>
              </a:rPr>
              <a:t>Doubling down on Diversity, Equity, and Inclusion</a:t>
            </a:r>
            <a:endParaRPr lang="en-US" sz="4800" spc="228" dirty="0">
              <a:solidFill>
                <a:srgbClr val="4E614D"/>
              </a:solidFill>
              <a:latin typeface="Ansam"/>
              <a:ea typeface="Ansam"/>
              <a:cs typeface="Ansam"/>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CB7AB"/>
        </a:solidFill>
        <a:effectLst/>
      </p:bgPr>
    </p:bg>
    <p:spTree>
      <p:nvGrpSpPr>
        <p:cNvPr id="1" name=""/>
        <p:cNvGrpSpPr/>
        <p:nvPr/>
      </p:nvGrpSpPr>
      <p:grpSpPr>
        <a:xfrm>
          <a:off x="0" y="0"/>
          <a:ext cx="0" cy="0"/>
          <a:chOff x="0" y="0"/>
          <a:chExt cx="0" cy="0"/>
        </a:xfrm>
      </p:grpSpPr>
      <p:grpSp>
        <p:nvGrpSpPr>
          <p:cNvPr id="2" name="Group 2"/>
          <p:cNvGrpSpPr/>
          <p:nvPr/>
        </p:nvGrpSpPr>
        <p:grpSpPr>
          <a:xfrm>
            <a:off x="0" y="1526041"/>
            <a:ext cx="3651712" cy="10149818"/>
            <a:chOff x="0" y="0"/>
            <a:chExt cx="4868950" cy="13533091"/>
          </a:xfrm>
        </p:grpSpPr>
        <p:pic>
          <p:nvPicPr>
            <p:cNvPr id="3" name="Picture 3"/>
            <p:cNvPicPr>
              <a:picLocks noChangeAspect="1"/>
            </p:cNvPicPr>
            <p:nvPr/>
          </p:nvPicPr>
          <p:blipFill>
            <a:blip r:embed="rId3"/>
            <a:srcRect l="29709" t="4818" r="48574" b="4753"/>
            <a:stretch>
              <a:fillRect/>
            </a:stretch>
          </p:blipFill>
          <p:spPr>
            <a:xfrm>
              <a:off x="0" y="0"/>
              <a:ext cx="4868950" cy="13533091"/>
            </a:xfrm>
            <a:prstGeom prst="rect">
              <a:avLst/>
            </a:prstGeom>
          </p:spPr>
        </p:pic>
      </p:grpSp>
      <p:sp>
        <p:nvSpPr>
          <p:cNvPr id="4" name="Freeform 4"/>
          <p:cNvSpPr/>
          <p:nvPr/>
        </p:nvSpPr>
        <p:spPr>
          <a:xfrm>
            <a:off x="12684789" y="5906521"/>
            <a:ext cx="5603211" cy="4278906"/>
          </a:xfrm>
          <a:custGeom>
            <a:avLst/>
            <a:gdLst/>
            <a:ahLst/>
            <a:cxnLst/>
            <a:rect l="l" t="t" r="r" b="b"/>
            <a:pathLst>
              <a:path w="5603211" h="4278906">
                <a:moveTo>
                  <a:pt x="0" y="0"/>
                </a:moveTo>
                <a:lnTo>
                  <a:pt x="5603211" y="0"/>
                </a:lnTo>
                <a:lnTo>
                  <a:pt x="5603211" y="4278906"/>
                </a:lnTo>
                <a:lnTo>
                  <a:pt x="0" y="4278906"/>
                </a:lnTo>
                <a:lnTo>
                  <a:pt x="0" y="0"/>
                </a:lnTo>
                <a:close/>
              </a:path>
            </a:pathLst>
          </a:custGeom>
          <a:blipFill>
            <a:blip r:embed="rId4"/>
            <a:stretch>
              <a:fillRect l="-7273" r="-7273"/>
            </a:stretch>
          </a:blipFill>
        </p:spPr>
      </p:sp>
      <p:sp>
        <p:nvSpPr>
          <p:cNvPr id="5" name="AutoShape 5"/>
          <p:cNvSpPr/>
          <p:nvPr/>
        </p:nvSpPr>
        <p:spPr>
          <a:xfrm>
            <a:off x="0" y="1497466"/>
            <a:ext cx="18288000" cy="0"/>
          </a:xfrm>
          <a:prstGeom prst="line">
            <a:avLst/>
          </a:prstGeom>
          <a:ln w="28575" cap="flat">
            <a:solidFill>
              <a:srgbClr val="EDEDE3"/>
            </a:solidFill>
            <a:prstDash val="solid"/>
            <a:headEnd type="none" w="sm" len="sm"/>
            <a:tailEnd type="none" w="sm" len="sm"/>
          </a:ln>
        </p:spPr>
      </p:sp>
      <p:grpSp>
        <p:nvGrpSpPr>
          <p:cNvPr id="6" name="Group 6"/>
          <p:cNvGrpSpPr/>
          <p:nvPr/>
        </p:nvGrpSpPr>
        <p:grpSpPr>
          <a:xfrm>
            <a:off x="7346895" y="4730352"/>
            <a:ext cx="3594211" cy="2920126"/>
            <a:chOff x="0" y="0"/>
            <a:chExt cx="4792281" cy="3893501"/>
          </a:xfrm>
        </p:grpSpPr>
        <p:grpSp>
          <p:nvGrpSpPr>
            <p:cNvPr id="7" name="Group 7"/>
            <p:cNvGrpSpPr/>
            <p:nvPr/>
          </p:nvGrpSpPr>
          <p:grpSpPr>
            <a:xfrm>
              <a:off x="449390" y="0"/>
              <a:ext cx="3893501" cy="3893501"/>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E614D"/>
              </a:solidFill>
              <a:ln w="28575" cap="sq">
                <a:solidFill>
                  <a:srgbClr val="4E614D"/>
                </a:solidFill>
                <a:prstDash val="solid"/>
                <a:miter/>
              </a:ln>
            </p:spPr>
            <p:txBody>
              <a:bodyPr/>
              <a:lstStyle/>
              <a:p>
                <a:endParaRPr lang="en-US"/>
              </a:p>
            </p:txBody>
          </p:sp>
          <p:sp>
            <p:nvSpPr>
              <p:cNvPr id="9" name="TextBox 9"/>
              <p:cNvSpPr txBox="1"/>
              <p:nvPr/>
            </p:nvSpPr>
            <p:spPr>
              <a:xfrm>
                <a:off x="76200" y="47625"/>
                <a:ext cx="660400" cy="688975"/>
              </a:xfrm>
              <a:prstGeom prst="rect">
                <a:avLst/>
              </a:prstGeom>
            </p:spPr>
            <p:txBody>
              <a:bodyPr lIns="50800" tIns="50800" rIns="50800" bIns="50800" rtlCol="0" anchor="ctr"/>
              <a:lstStyle/>
              <a:p>
                <a:pPr algn="ctr">
                  <a:lnSpc>
                    <a:spcPts val="2969"/>
                  </a:lnSpc>
                </a:pPr>
                <a:endParaRPr/>
              </a:p>
            </p:txBody>
          </p:sp>
        </p:grpSp>
        <p:sp>
          <p:nvSpPr>
            <p:cNvPr id="10" name="TextBox 10"/>
            <p:cNvSpPr txBox="1"/>
            <p:nvPr/>
          </p:nvSpPr>
          <p:spPr>
            <a:xfrm>
              <a:off x="0" y="1668994"/>
              <a:ext cx="4792281" cy="555514"/>
            </a:xfrm>
            <a:prstGeom prst="rect">
              <a:avLst/>
            </a:prstGeom>
          </p:spPr>
          <p:txBody>
            <a:bodyPr lIns="0" tIns="0" rIns="0" bIns="0" rtlCol="0" anchor="t">
              <a:spAutoFit/>
            </a:bodyPr>
            <a:lstStyle/>
            <a:p>
              <a:pPr marL="0" lvl="0" indent="0" algn="ctr">
                <a:lnSpc>
                  <a:spcPts val="3280"/>
                </a:lnSpc>
              </a:pPr>
              <a:r>
                <a:rPr lang="en-US" sz="2779" i="1" spc="244">
                  <a:solidFill>
                    <a:srgbClr val="EDEDE3"/>
                  </a:solidFill>
                  <a:latin typeface="Baskerville Display PT Italics"/>
                  <a:ea typeface="Baskerville Display PT Italics"/>
                  <a:cs typeface="Baskerville Display PT Italics"/>
                  <a:sym typeface="Baskerville Display PT Italics"/>
                </a:rPr>
                <a:t>INTERVIEW #1</a:t>
              </a:r>
            </a:p>
          </p:txBody>
        </p:sp>
      </p:grpSp>
      <p:sp>
        <p:nvSpPr>
          <p:cNvPr id="11" name="TextBox 11"/>
          <p:cNvSpPr txBox="1"/>
          <p:nvPr/>
        </p:nvSpPr>
        <p:spPr>
          <a:xfrm>
            <a:off x="2742102" y="1848722"/>
            <a:ext cx="9845307" cy="2643505"/>
          </a:xfrm>
          <a:prstGeom prst="rect">
            <a:avLst/>
          </a:prstGeom>
        </p:spPr>
        <p:txBody>
          <a:bodyPr lIns="0" tIns="0" rIns="0" bIns="0" rtlCol="0" anchor="t">
            <a:spAutoFit/>
          </a:bodyPr>
          <a:lstStyle/>
          <a:p>
            <a:pPr marL="0" lvl="0" indent="0" algn="r">
              <a:lnSpc>
                <a:spcPts val="10339"/>
              </a:lnSpc>
            </a:pPr>
            <a:r>
              <a:rPr lang="en-US" sz="9399">
                <a:solidFill>
                  <a:srgbClr val="4E614D"/>
                </a:solidFill>
                <a:latin typeface="Open Sauce"/>
                <a:ea typeface="Open Sauce"/>
                <a:cs typeface="Open Sauce"/>
                <a:sym typeface="Open Sauce"/>
              </a:rPr>
              <a:t>IH and HE Shared Values</a:t>
            </a:r>
          </a:p>
        </p:txBody>
      </p:sp>
      <p:sp>
        <p:nvSpPr>
          <p:cNvPr id="12" name="TextBox 11">
            <a:extLst>
              <a:ext uri="{FF2B5EF4-FFF2-40B4-BE49-F238E27FC236}">
                <a16:creationId xmlns:a16="http://schemas.microsoft.com/office/drawing/2014/main" id="{58F11761-216A-5F83-1F92-BBABEF255BAE}"/>
              </a:ext>
            </a:extLst>
          </p:cNvPr>
          <p:cNvSpPr txBox="1"/>
          <p:nvPr/>
        </p:nvSpPr>
        <p:spPr>
          <a:xfrm>
            <a:off x="5439103" y="433551"/>
            <a:ext cx="784728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a:ea typeface="Calibri"/>
                <a:cs typeface="Calibri"/>
              </a:rPr>
              <a:t>Objective 1</a:t>
            </a:r>
            <a:endParaRPr lang="en-US" sz="48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CB7AB"/>
        </a:solidFill>
        <a:effectLst/>
      </p:bgPr>
    </p:bg>
    <p:spTree>
      <p:nvGrpSpPr>
        <p:cNvPr id="1" name="">
          <a:extLst>
            <a:ext uri="{FF2B5EF4-FFF2-40B4-BE49-F238E27FC236}">
              <a16:creationId xmlns:a16="http://schemas.microsoft.com/office/drawing/2014/main" id="{5FC7AB76-37F6-1B64-5B95-359F6B3ECA2C}"/>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14D73816-9F3D-018A-4732-76F5CCB18F95}"/>
              </a:ext>
            </a:extLst>
          </p:cNvPr>
          <p:cNvSpPr/>
          <p:nvPr/>
        </p:nvSpPr>
        <p:spPr>
          <a:xfrm rot="-5400000">
            <a:off x="7210781" y="6197580"/>
            <a:ext cx="8856963" cy="0"/>
          </a:xfrm>
          <a:prstGeom prst="line">
            <a:avLst/>
          </a:prstGeom>
          <a:ln w="19050" cap="flat">
            <a:solidFill>
              <a:srgbClr val="EDEDE3"/>
            </a:solidFill>
            <a:prstDash val="solid"/>
            <a:headEnd type="none" w="sm" len="sm"/>
            <a:tailEnd type="none" w="sm" len="sm"/>
          </a:ln>
        </p:spPr>
      </p:sp>
      <p:grpSp>
        <p:nvGrpSpPr>
          <p:cNvPr id="3" name="Group 3">
            <a:extLst>
              <a:ext uri="{FF2B5EF4-FFF2-40B4-BE49-F238E27FC236}">
                <a16:creationId xmlns:a16="http://schemas.microsoft.com/office/drawing/2014/main" id="{3F402A51-234A-08C6-A245-5FA096884F73}"/>
              </a:ext>
            </a:extLst>
          </p:cNvPr>
          <p:cNvGrpSpPr/>
          <p:nvPr/>
        </p:nvGrpSpPr>
        <p:grpSpPr>
          <a:xfrm>
            <a:off x="10807646" y="1778624"/>
            <a:ext cx="1672757" cy="1672757"/>
            <a:chOff x="0" y="0"/>
            <a:chExt cx="812800" cy="812800"/>
          </a:xfrm>
        </p:grpSpPr>
        <p:sp>
          <p:nvSpPr>
            <p:cNvPr id="4" name="Freeform 4">
              <a:extLst>
                <a:ext uri="{FF2B5EF4-FFF2-40B4-BE49-F238E27FC236}">
                  <a16:creationId xmlns:a16="http://schemas.microsoft.com/office/drawing/2014/main" id="{65FEAEB4-F675-CE11-D6B3-286B1099F90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E614D"/>
            </a:solidFill>
            <a:ln w="19050" cap="sq">
              <a:solidFill>
                <a:srgbClr val="EDEDE3"/>
              </a:solidFill>
              <a:prstDash val="solid"/>
              <a:miter/>
            </a:ln>
          </p:spPr>
          <p:txBody>
            <a:bodyPr/>
            <a:lstStyle/>
            <a:p>
              <a:endParaRPr lang="en-US"/>
            </a:p>
          </p:txBody>
        </p:sp>
        <p:sp>
          <p:nvSpPr>
            <p:cNvPr id="5" name="TextBox 5">
              <a:extLst>
                <a:ext uri="{FF2B5EF4-FFF2-40B4-BE49-F238E27FC236}">
                  <a16:creationId xmlns:a16="http://schemas.microsoft.com/office/drawing/2014/main" id="{98E55C49-53C6-FC08-2FCB-8999F76E285D}"/>
                </a:ext>
              </a:extLst>
            </p:cNvPr>
            <p:cNvSpPr txBox="1"/>
            <p:nvPr/>
          </p:nvSpPr>
          <p:spPr>
            <a:xfrm>
              <a:off x="76200" y="47625"/>
              <a:ext cx="660400" cy="688975"/>
            </a:xfrm>
            <a:prstGeom prst="rect">
              <a:avLst/>
            </a:prstGeom>
          </p:spPr>
          <p:txBody>
            <a:bodyPr lIns="50800" tIns="50800" rIns="50800" bIns="50800" rtlCol="0" anchor="ctr"/>
            <a:lstStyle/>
            <a:p>
              <a:pPr algn="ctr">
                <a:lnSpc>
                  <a:spcPts val="2969"/>
                </a:lnSpc>
              </a:pPr>
              <a:endParaRPr/>
            </a:p>
          </p:txBody>
        </p:sp>
      </p:grpSp>
      <p:grpSp>
        <p:nvGrpSpPr>
          <p:cNvPr id="6" name="Group 6">
            <a:extLst>
              <a:ext uri="{FF2B5EF4-FFF2-40B4-BE49-F238E27FC236}">
                <a16:creationId xmlns:a16="http://schemas.microsoft.com/office/drawing/2014/main" id="{20278217-79E1-F0D1-5C8C-EE65419EAE1A}"/>
              </a:ext>
            </a:extLst>
          </p:cNvPr>
          <p:cNvGrpSpPr/>
          <p:nvPr/>
        </p:nvGrpSpPr>
        <p:grpSpPr>
          <a:xfrm>
            <a:off x="10807646" y="4382529"/>
            <a:ext cx="1672757" cy="1672757"/>
            <a:chOff x="0" y="0"/>
            <a:chExt cx="812800" cy="812800"/>
          </a:xfrm>
        </p:grpSpPr>
        <p:sp>
          <p:nvSpPr>
            <p:cNvPr id="7" name="Freeform 7">
              <a:extLst>
                <a:ext uri="{FF2B5EF4-FFF2-40B4-BE49-F238E27FC236}">
                  <a16:creationId xmlns:a16="http://schemas.microsoft.com/office/drawing/2014/main" id="{858F65E4-B7E5-249E-7096-C950FC25BA6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E614D"/>
            </a:solidFill>
            <a:ln w="19050" cap="sq">
              <a:solidFill>
                <a:srgbClr val="EDEDE3"/>
              </a:solidFill>
              <a:prstDash val="solid"/>
              <a:miter/>
            </a:ln>
          </p:spPr>
          <p:txBody>
            <a:bodyPr/>
            <a:lstStyle/>
            <a:p>
              <a:endParaRPr lang="en-US"/>
            </a:p>
          </p:txBody>
        </p:sp>
        <p:sp>
          <p:nvSpPr>
            <p:cNvPr id="8" name="TextBox 8">
              <a:extLst>
                <a:ext uri="{FF2B5EF4-FFF2-40B4-BE49-F238E27FC236}">
                  <a16:creationId xmlns:a16="http://schemas.microsoft.com/office/drawing/2014/main" id="{00EA7945-1CF4-2475-AD8F-ECC4EDC33483}"/>
                </a:ext>
              </a:extLst>
            </p:cNvPr>
            <p:cNvSpPr txBox="1"/>
            <p:nvPr/>
          </p:nvSpPr>
          <p:spPr>
            <a:xfrm>
              <a:off x="76200" y="47625"/>
              <a:ext cx="660400" cy="688975"/>
            </a:xfrm>
            <a:prstGeom prst="rect">
              <a:avLst/>
            </a:prstGeom>
          </p:spPr>
          <p:txBody>
            <a:bodyPr lIns="50800" tIns="50800" rIns="50800" bIns="50800" rtlCol="0" anchor="ctr"/>
            <a:lstStyle/>
            <a:p>
              <a:pPr algn="ctr">
                <a:lnSpc>
                  <a:spcPts val="2969"/>
                </a:lnSpc>
              </a:pPr>
              <a:endParaRPr/>
            </a:p>
          </p:txBody>
        </p:sp>
      </p:grpSp>
      <p:grpSp>
        <p:nvGrpSpPr>
          <p:cNvPr id="9" name="Group 9">
            <a:extLst>
              <a:ext uri="{FF2B5EF4-FFF2-40B4-BE49-F238E27FC236}">
                <a16:creationId xmlns:a16="http://schemas.microsoft.com/office/drawing/2014/main" id="{EA22F896-D2F0-7DCB-20FD-823E254B3520}"/>
              </a:ext>
            </a:extLst>
          </p:cNvPr>
          <p:cNvGrpSpPr/>
          <p:nvPr/>
        </p:nvGrpSpPr>
        <p:grpSpPr>
          <a:xfrm>
            <a:off x="10807646" y="6986434"/>
            <a:ext cx="1672757" cy="1672757"/>
            <a:chOff x="0" y="0"/>
            <a:chExt cx="812800" cy="812800"/>
          </a:xfrm>
        </p:grpSpPr>
        <p:sp>
          <p:nvSpPr>
            <p:cNvPr id="10" name="Freeform 10">
              <a:extLst>
                <a:ext uri="{FF2B5EF4-FFF2-40B4-BE49-F238E27FC236}">
                  <a16:creationId xmlns:a16="http://schemas.microsoft.com/office/drawing/2014/main" id="{CD3EF55B-444B-1513-AFEE-EA8EEB3B686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E614D"/>
            </a:solidFill>
            <a:ln w="19050" cap="sq">
              <a:solidFill>
                <a:srgbClr val="EDEDE3"/>
              </a:solidFill>
              <a:prstDash val="solid"/>
              <a:miter/>
            </a:ln>
          </p:spPr>
          <p:txBody>
            <a:bodyPr/>
            <a:lstStyle/>
            <a:p>
              <a:endParaRPr lang="en-US"/>
            </a:p>
          </p:txBody>
        </p:sp>
        <p:sp>
          <p:nvSpPr>
            <p:cNvPr id="11" name="TextBox 11">
              <a:extLst>
                <a:ext uri="{FF2B5EF4-FFF2-40B4-BE49-F238E27FC236}">
                  <a16:creationId xmlns:a16="http://schemas.microsoft.com/office/drawing/2014/main" id="{C087045C-4992-BACF-1CEF-0B00BE269CAF}"/>
                </a:ext>
              </a:extLst>
            </p:cNvPr>
            <p:cNvSpPr txBox="1"/>
            <p:nvPr/>
          </p:nvSpPr>
          <p:spPr>
            <a:xfrm>
              <a:off x="76200" y="47625"/>
              <a:ext cx="660400" cy="688975"/>
            </a:xfrm>
            <a:prstGeom prst="rect">
              <a:avLst/>
            </a:prstGeom>
          </p:spPr>
          <p:txBody>
            <a:bodyPr lIns="50800" tIns="50800" rIns="50800" bIns="50800" rtlCol="0" anchor="ctr"/>
            <a:lstStyle/>
            <a:p>
              <a:pPr algn="ctr">
                <a:lnSpc>
                  <a:spcPts val="2969"/>
                </a:lnSpc>
              </a:pPr>
              <a:endParaRPr/>
            </a:p>
          </p:txBody>
        </p:sp>
      </p:grpSp>
      <p:sp>
        <p:nvSpPr>
          <p:cNvPr id="12" name="AutoShape 12">
            <a:extLst>
              <a:ext uri="{FF2B5EF4-FFF2-40B4-BE49-F238E27FC236}">
                <a16:creationId xmlns:a16="http://schemas.microsoft.com/office/drawing/2014/main" id="{9DCD789E-E805-6503-89C4-14D345F77183}"/>
              </a:ext>
            </a:extLst>
          </p:cNvPr>
          <p:cNvSpPr/>
          <p:nvPr/>
        </p:nvSpPr>
        <p:spPr>
          <a:xfrm>
            <a:off x="10281994" y="1682209"/>
            <a:ext cx="3492455" cy="0"/>
          </a:xfrm>
          <a:prstGeom prst="line">
            <a:avLst/>
          </a:prstGeom>
          <a:ln w="19050" cap="flat">
            <a:solidFill>
              <a:srgbClr val="F2EDE3"/>
            </a:solidFill>
            <a:prstDash val="solid"/>
            <a:headEnd type="none" w="sm" len="sm"/>
            <a:tailEnd type="none" w="sm" len="sm"/>
          </a:ln>
        </p:spPr>
      </p:sp>
      <p:sp>
        <p:nvSpPr>
          <p:cNvPr id="14" name="TextBox 14">
            <a:extLst>
              <a:ext uri="{FF2B5EF4-FFF2-40B4-BE49-F238E27FC236}">
                <a16:creationId xmlns:a16="http://schemas.microsoft.com/office/drawing/2014/main" id="{6F455B66-F618-FC8D-0B36-B7DB4D03129F}"/>
              </a:ext>
            </a:extLst>
          </p:cNvPr>
          <p:cNvSpPr txBox="1"/>
          <p:nvPr/>
        </p:nvSpPr>
        <p:spPr>
          <a:xfrm>
            <a:off x="10266336" y="1007278"/>
            <a:ext cx="4442934" cy="589905"/>
          </a:xfrm>
          <a:prstGeom prst="rect">
            <a:avLst/>
          </a:prstGeom>
        </p:spPr>
        <p:txBody>
          <a:bodyPr lIns="0" tIns="0" rIns="0" bIns="0" rtlCol="0" anchor="t">
            <a:spAutoFit/>
          </a:bodyPr>
          <a:lstStyle/>
          <a:p>
            <a:pPr>
              <a:lnSpc>
                <a:spcPts val="4620"/>
              </a:lnSpc>
              <a:spcBef>
                <a:spcPct val="0"/>
              </a:spcBef>
            </a:pPr>
            <a:r>
              <a:rPr lang="en-US" sz="4000">
                <a:latin typeface="Calibri"/>
                <a:ea typeface="Calibri"/>
                <a:cs typeface="Calibri"/>
                <a:sym typeface="Open Sauce"/>
              </a:rPr>
              <a:t>EXPERIENTIAL </a:t>
            </a:r>
            <a:endParaRPr lang="en-US" sz="4000">
              <a:latin typeface="Calibri"/>
              <a:ea typeface="Calibri"/>
              <a:cs typeface="Calibri"/>
            </a:endParaRPr>
          </a:p>
        </p:txBody>
      </p:sp>
      <p:sp>
        <p:nvSpPr>
          <p:cNvPr id="15" name="TextBox 15">
            <a:extLst>
              <a:ext uri="{FF2B5EF4-FFF2-40B4-BE49-F238E27FC236}">
                <a16:creationId xmlns:a16="http://schemas.microsoft.com/office/drawing/2014/main" id="{8E7D0444-C3E6-F75C-3C4F-82DEEBC8BD41}"/>
              </a:ext>
            </a:extLst>
          </p:cNvPr>
          <p:cNvSpPr txBox="1"/>
          <p:nvPr/>
        </p:nvSpPr>
        <p:spPr>
          <a:xfrm>
            <a:off x="13119813" y="2352747"/>
            <a:ext cx="4443314" cy="563881"/>
          </a:xfrm>
          <a:prstGeom prst="rect">
            <a:avLst/>
          </a:prstGeom>
        </p:spPr>
        <p:txBody>
          <a:bodyPr lIns="0" tIns="0" rIns="0" bIns="0" rtlCol="0" anchor="t">
            <a:spAutoFit/>
          </a:bodyPr>
          <a:lstStyle/>
          <a:p>
            <a:pPr marL="0" lvl="0" indent="0" algn="l">
              <a:lnSpc>
                <a:spcPts val="4619"/>
              </a:lnSpc>
              <a:spcBef>
                <a:spcPct val="0"/>
              </a:spcBef>
            </a:pPr>
            <a:r>
              <a:rPr lang="en-US" sz="3250" b="1" spc="290">
                <a:latin typeface="Calibri"/>
                <a:ea typeface="Calibri"/>
                <a:cs typeface="Calibri"/>
                <a:sym typeface="Baskerville Display PT Italics"/>
              </a:rPr>
              <a:t>Shared Values</a:t>
            </a:r>
            <a:endParaRPr lang="en-US" sz="3250" b="1" spc="290">
              <a:latin typeface="Calibri"/>
              <a:ea typeface="Calibri"/>
              <a:cs typeface="Calibri"/>
            </a:endParaRPr>
          </a:p>
        </p:txBody>
      </p:sp>
      <p:sp>
        <p:nvSpPr>
          <p:cNvPr id="16" name="TextBox 16">
            <a:extLst>
              <a:ext uri="{FF2B5EF4-FFF2-40B4-BE49-F238E27FC236}">
                <a16:creationId xmlns:a16="http://schemas.microsoft.com/office/drawing/2014/main" id="{C5F32CD0-0089-BAF4-8AA4-1DA1EB891B71}"/>
              </a:ext>
            </a:extLst>
          </p:cNvPr>
          <p:cNvSpPr txBox="1"/>
          <p:nvPr/>
        </p:nvSpPr>
        <p:spPr>
          <a:xfrm>
            <a:off x="10975654" y="2324172"/>
            <a:ext cx="1322453" cy="788036"/>
          </a:xfrm>
          <a:prstGeom prst="rect">
            <a:avLst/>
          </a:prstGeom>
        </p:spPr>
        <p:txBody>
          <a:bodyPr lIns="0" tIns="0" rIns="0" bIns="0" rtlCol="0" anchor="t">
            <a:spAutoFit/>
          </a:bodyPr>
          <a:lstStyle/>
          <a:p>
            <a:pPr marL="0" lvl="0" indent="0" algn="ctr">
              <a:lnSpc>
                <a:spcPts val="6439"/>
              </a:lnSpc>
              <a:spcBef>
                <a:spcPct val="0"/>
              </a:spcBef>
            </a:pPr>
            <a:r>
              <a:rPr lang="en-US" sz="4599" spc="404">
                <a:solidFill>
                  <a:srgbClr val="EDEDE3"/>
                </a:solidFill>
                <a:latin typeface="Calibri"/>
                <a:ea typeface="Calibri"/>
                <a:cs typeface="Calibri"/>
                <a:sym typeface="TAN Mon Cheri"/>
              </a:rPr>
              <a:t>1</a:t>
            </a:r>
          </a:p>
        </p:txBody>
      </p:sp>
      <p:sp>
        <p:nvSpPr>
          <p:cNvPr id="17" name="TextBox 17">
            <a:extLst>
              <a:ext uri="{FF2B5EF4-FFF2-40B4-BE49-F238E27FC236}">
                <a16:creationId xmlns:a16="http://schemas.microsoft.com/office/drawing/2014/main" id="{79C7BAF5-3D67-B4E2-6233-7B32C94D471F}"/>
              </a:ext>
            </a:extLst>
          </p:cNvPr>
          <p:cNvSpPr txBox="1"/>
          <p:nvPr/>
        </p:nvSpPr>
        <p:spPr>
          <a:xfrm>
            <a:off x="10975654" y="4852670"/>
            <a:ext cx="1322453" cy="788036"/>
          </a:xfrm>
          <a:prstGeom prst="rect">
            <a:avLst/>
          </a:prstGeom>
        </p:spPr>
        <p:txBody>
          <a:bodyPr lIns="0" tIns="0" rIns="0" bIns="0" rtlCol="0" anchor="t">
            <a:spAutoFit/>
          </a:bodyPr>
          <a:lstStyle/>
          <a:p>
            <a:pPr marL="0" lvl="0" indent="0" algn="ctr">
              <a:lnSpc>
                <a:spcPts val="6439"/>
              </a:lnSpc>
              <a:spcBef>
                <a:spcPct val="0"/>
              </a:spcBef>
            </a:pPr>
            <a:r>
              <a:rPr lang="en-US" sz="4599" u="none" spc="404">
                <a:solidFill>
                  <a:srgbClr val="EDEDE3"/>
                </a:solidFill>
                <a:latin typeface="Calibri"/>
                <a:ea typeface="Calibri"/>
                <a:cs typeface="Calibri"/>
                <a:sym typeface="TAN Mon Cheri"/>
              </a:rPr>
              <a:t>2</a:t>
            </a:r>
          </a:p>
        </p:txBody>
      </p:sp>
      <p:sp>
        <p:nvSpPr>
          <p:cNvPr id="18" name="TextBox 18">
            <a:extLst>
              <a:ext uri="{FF2B5EF4-FFF2-40B4-BE49-F238E27FC236}">
                <a16:creationId xmlns:a16="http://schemas.microsoft.com/office/drawing/2014/main" id="{4CE228A3-460C-FE13-1A09-1629EE2792CB}"/>
              </a:ext>
            </a:extLst>
          </p:cNvPr>
          <p:cNvSpPr txBox="1"/>
          <p:nvPr/>
        </p:nvSpPr>
        <p:spPr>
          <a:xfrm>
            <a:off x="10975654" y="7455461"/>
            <a:ext cx="1322453" cy="788036"/>
          </a:xfrm>
          <a:prstGeom prst="rect">
            <a:avLst/>
          </a:prstGeom>
        </p:spPr>
        <p:txBody>
          <a:bodyPr lIns="0" tIns="0" rIns="0" bIns="0" rtlCol="0" anchor="t">
            <a:spAutoFit/>
          </a:bodyPr>
          <a:lstStyle/>
          <a:p>
            <a:pPr marL="0" lvl="0" indent="0" algn="ctr">
              <a:lnSpc>
                <a:spcPts val="6439"/>
              </a:lnSpc>
              <a:spcBef>
                <a:spcPct val="0"/>
              </a:spcBef>
            </a:pPr>
            <a:r>
              <a:rPr lang="en-US" sz="4599" u="none" spc="404">
                <a:solidFill>
                  <a:srgbClr val="EDEDE3"/>
                </a:solidFill>
                <a:latin typeface="Calibri"/>
                <a:ea typeface="Calibri"/>
                <a:cs typeface="Calibri"/>
                <a:sym typeface="TAN Mon Cheri"/>
              </a:rPr>
              <a:t>3</a:t>
            </a:r>
          </a:p>
        </p:txBody>
      </p:sp>
      <p:sp>
        <p:nvSpPr>
          <p:cNvPr id="19" name="TextBox 19">
            <a:extLst>
              <a:ext uri="{FF2B5EF4-FFF2-40B4-BE49-F238E27FC236}">
                <a16:creationId xmlns:a16="http://schemas.microsoft.com/office/drawing/2014/main" id="{E1F0D324-A159-47AB-7F6F-5F3CEB51BF8B}"/>
              </a:ext>
            </a:extLst>
          </p:cNvPr>
          <p:cNvSpPr txBox="1"/>
          <p:nvPr/>
        </p:nvSpPr>
        <p:spPr>
          <a:xfrm>
            <a:off x="13119813" y="4881245"/>
            <a:ext cx="4443314" cy="563881"/>
          </a:xfrm>
          <a:prstGeom prst="rect">
            <a:avLst/>
          </a:prstGeom>
        </p:spPr>
        <p:txBody>
          <a:bodyPr lIns="0" tIns="0" rIns="0" bIns="0" rtlCol="0" anchor="t">
            <a:spAutoFit/>
          </a:bodyPr>
          <a:lstStyle/>
          <a:p>
            <a:pPr marL="0" lvl="0" indent="0" algn="l">
              <a:lnSpc>
                <a:spcPts val="4619"/>
              </a:lnSpc>
              <a:spcBef>
                <a:spcPct val="0"/>
              </a:spcBef>
            </a:pPr>
            <a:r>
              <a:rPr lang="en-US" sz="3250" b="1" spc="290">
                <a:solidFill>
                  <a:schemeClr val="bg2"/>
                </a:solidFill>
                <a:latin typeface="Calibri"/>
                <a:ea typeface="Calibri"/>
                <a:cs typeface="Calibri"/>
                <a:sym typeface="Baskerville Display PT Italics"/>
              </a:rPr>
              <a:t>Tangible Strategies</a:t>
            </a:r>
            <a:endParaRPr lang="en-US" sz="3250" b="1" spc="290">
              <a:solidFill>
                <a:schemeClr val="bg2"/>
              </a:solidFill>
              <a:latin typeface="Calibri"/>
              <a:ea typeface="Calibri"/>
              <a:cs typeface="Calibri"/>
            </a:endParaRPr>
          </a:p>
        </p:txBody>
      </p:sp>
      <p:sp>
        <p:nvSpPr>
          <p:cNvPr id="20" name="TextBox 20">
            <a:extLst>
              <a:ext uri="{FF2B5EF4-FFF2-40B4-BE49-F238E27FC236}">
                <a16:creationId xmlns:a16="http://schemas.microsoft.com/office/drawing/2014/main" id="{A98079E8-1C73-0D20-7B7E-E6BB13CA4331}"/>
              </a:ext>
            </a:extLst>
          </p:cNvPr>
          <p:cNvSpPr txBox="1"/>
          <p:nvPr/>
        </p:nvSpPr>
        <p:spPr>
          <a:xfrm>
            <a:off x="13119813" y="7560557"/>
            <a:ext cx="4443314" cy="563881"/>
          </a:xfrm>
          <a:prstGeom prst="rect">
            <a:avLst/>
          </a:prstGeom>
        </p:spPr>
        <p:txBody>
          <a:bodyPr lIns="0" tIns="0" rIns="0" bIns="0" rtlCol="0" anchor="t">
            <a:spAutoFit/>
          </a:bodyPr>
          <a:lstStyle/>
          <a:p>
            <a:pPr marL="0" lvl="0" indent="0" algn="l">
              <a:lnSpc>
                <a:spcPts val="4619"/>
              </a:lnSpc>
              <a:spcBef>
                <a:spcPct val="0"/>
              </a:spcBef>
            </a:pPr>
            <a:r>
              <a:rPr lang="en-US" sz="3250" b="1" spc="290">
                <a:solidFill>
                  <a:schemeClr val="bg2"/>
                </a:solidFill>
                <a:latin typeface="Calibri"/>
                <a:ea typeface="Calibri"/>
                <a:cs typeface="Calibri"/>
                <a:sym typeface="Baskerville Display PT Italics"/>
              </a:rPr>
              <a:t>Dreaming Big</a:t>
            </a:r>
            <a:endParaRPr lang="en-US" sz="3250" b="1" spc="290">
              <a:solidFill>
                <a:schemeClr val="bg2"/>
              </a:solidFill>
              <a:latin typeface="Calibri"/>
              <a:ea typeface="Calibri"/>
              <a:cs typeface="Calibri"/>
            </a:endParaRPr>
          </a:p>
        </p:txBody>
      </p:sp>
      <p:pic>
        <p:nvPicPr>
          <p:cNvPr id="22" name="Picture 21" descr="A diagram of health and well being&#10;&#10;AI-generated content may be incorrect.">
            <a:extLst>
              <a:ext uri="{FF2B5EF4-FFF2-40B4-BE49-F238E27FC236}">
                <a16:creationId xmlns:a16="http://schemas.microsoft.com/office/drawing/2014/main" id="{7F5408D8-37BB-9BC2-900C-CD29686985B5}"/>
              </a:ext>
            </a:extLst>
          </p:cNvPr>
          <p:cNvPicPr>
            <a:picLocks noChangeAspect="1"/>
          </p:cNvPicPr>
          <p:nvPr/>
        </p:nvPicPr>
        <p:blipFill>
          <a:blip r:embed="rId3"/>
          <a:stretch>
            <a:fillRect/>
          </a:stretch>
        </p:blipFill>
        <p:spPr>
          <a:xfrm>
            <a:off x="-336637" y="0"/>
            <a:ext cx="10287000" cy="10287000"/>
          </a:xfrm>
          <a:prstGeom prst="rect">
            <a:avLst/>
          </a:prstGeom>
        </p:spPr>
      </p:pic>
    </p:spTree>
    <p:extLst>
      <p:ext uri="{BB962C8B-B14F-4D97-AF65-F5344CB8AC3E}">
        <p14:creationId xmlns:p14="http://schemas.microsoft.com/office/powerpoint/2010/main" val="30636366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3050324a-ba70-42d3-83f4-93298b4babf4" xsi:nil="true"/>
    <lcf76f155ced4ddcb4097134ff3c332f xmlns="5458c4fc-bdd9-4ac4-9754-7535afb34896">
      <Terms xmlns="http://schemas.microsoft.com/office/infopath/2007/PartnerControls"/>
    </lcf76f155ced4ddcb4097134ff3c332f>
    <SharedWithUsers xmlns="3050324a-ba70-42d3-83f4-93298b4babf4">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7DBD5A51C3FEE4C885A77F29F3D6F61" ma:contentTypeVersion="15" ma:contentTypeDescription="Create a new document." ma:contentTypeScope="" ma:versionID="7281f4282eef45daf54ecf530a672738">
  <xsd:schema xmlns:xsd="http://www.w3.org/2001/XMLSchema" xmlns:xs="http://www.w3.org/2001/XMLSchema" xmlns:p="http://schemas.microsoft.com/office/2006/metadata/properties" xmlns:ns2="5458c4fc-bdd9-4ac4-9754-7535afb34896" xmlns:ns3="3050324a-ba70-42d3-83f4-93298b4babf4" targetNamespace="http://schemas.microsoft.com/office/2006/metadata/properties" ma:root="true" ma:fieldsID="f4c9db9b9a3cac16fb752d049b20f949" ns2:_="" ns3:_="">
    <xsd:import namespace="5458c4fc-bdd9-4ac4-9754-7535afb34896"/>
    <xsd:import namespace="3050324a-ba70-42d3-83f4-93298b4babf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58c4fc-bdd9-4ac4-9754-7535afb3489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cb8b6d22-fa98-4644-8967-287233f49ee8"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050324a-ba70-42d3-83f4-93298b4babf4"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7bcc3e5a-5f8d-41ec-8706-1fb690255455}" ma:internalName="TaxCatchAll" ma:showField="CatchAllData" ma:web="3050324a-ba70-42d3-83f4-93298b4babf4">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88E2573-8374-4DBC-B52E-F62BD943C3BB}">
  <ds:schemaRefs>
    <ds:schemaRef ds:uri="http://schemas.microsoft.com/sharepoint/v3/contenttype/forms"/>
  </ds:schemaRefs>
</ds:datastoreItem>
</file>

<file path=customXml/itemProps2.xml><?xml version="1.0" encoding="utf-8"?>
<ds:datastoreItem xmlns:ds="http://schemas.openxmlformats.org/officeDocument/2006/customXml" ds:itemID="{CBCFC8AE-8376-4C3D-B2DC-852254EF46E9}">
  <ds:schemaRefs>
    <ds:schemaRef ds:uri="3050324a-ba70-42d3-83f4-93298b4babf4"/>
    <ds:schemaRef ds:uri="5458c4fc-bdd9-4ac4-9754-7535afb34896"/>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901F789B-7635-4F96-B37A-8DF9635635E1}">
  <ds:schemaRefs>
    <ds:schemaRef ds:uri="3050324a-ba70-42d3-83f4-93298b4babf4"/>
    <ds:schemaRef ds:uri="5458c4fc-bdd9-4ac4-9754-7535afb3489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65</TotalTime>
  <Words>1137</Words>
  <Application>Microsoft Macintosh PowerPoint</Application>
  <PresentationFormat>Custom</PresentationFormat>
  <Paragraphs>277</Paragraphs>
  <Slides>25</Slides>
  <Notes>23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25</vt:i4>
      </vt:variant>
    </vt:vector>
  </HeadingPairs>
  <TitlesOfParts>
    <vt:vector size="38" baseType="lpstr">
      <vt:lpstr>Baskerville Display PT Italics</vt:lpstr>
      <vt:lpstr>Open Sauce Light</vt:lpstr>
      <vt:lpstr>Arial</vt:lpstr>
      <vt:lpstr>Baskerville Display PT Bold Italics</vt:lpstr>
      <vt:lpstr>Ansam</vt:lpstr>
      <vt:lpstr>Calibri</vt:lpstr>
      <vt:lpstr>Arimo Italics</vt:lpstr>
      <vt:lpstr>TAN Mon Cheri</vt:lpstr>
      <vt:lpstr>Arial,Sans-Serif</vt:lpstr>
      <vt:lpstr>Open Sauce Italics</vt:lpstr>
      <vt:lpstr>Open Sauce</vt:lpstr>
      <vt:lpstr>Aptos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Justice, Catherine E</cp:lastModifiedBy>
  <cp:revision>70</cp:revision>
  <dcterms:created xsi:type="dcterms:W3CDTF">2006-08-16T00:00:00Z</dcterms:created>
  <dcterms:modified xsi:type="dcterms:W3CDTF">2025-03-03T20:10:54Z</dcterms:modified>
  <dc:identifier>DAGdgQKRss8</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0x010100D7DBD5A51C3FEE4C885A77F29F3D6F61</vt:lpwstr>
  </property>
  <property fmtid="{D5CDD505-2E9C-101B-9397-08002B2CF9AE}" pid="3" name="Order">
    <vt:r8>1143100</vt:r8>
  </property>
  <property fmtid="{D5CDD505-2E9C-101B-9397-08002B2CF9AE}" pid="4" name="TriggerFlowInfo">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_ExtendedDescription">
    <vt:lpwstr/>
  </property>
  <property fmtid="{D5CDD505-2E9C-101B-9397-08002B2CF9AE}" pid="9" name="MediaServiceImageTags">
    <vt:lpwstr/>
  </property>
  <property fmtid="{D5CDD505-2E9C-101B-9397-08002B2CF9AE}" pid="10" name="MSIP_Label_5517dd99-8573-483a-8620-8f6f69c1291c_Enabled">
    <vt:lpwstr>true</vt:lpwstr>
  </property>
  <property fmtid="{D5CDD505-2E9C-101B-9397-08002B2CF9AE}" pid="11" name="MSIP_Label_5517dd99-8573-483a-8620-8f6f69c1291c_SetDate">
    <vt:lpwstr>2025-02-20T16:18:06Z</vt:lpwstr>
  </property>
  <property fmtid="{D5CDD505-2E9C-101B-9397-08002B2CF9AE}" pid="12" name="MSIP_Label_5517dd99-8573-483a-8620-8f6f69c1291c_Method">
    <vt:lpwstr>Standard</vt:lpwstr>
  </property>
  <property fmtid="{D5CDD505-2E9C-101B-9397-08002B2CF9AE}" pid="13" name="MSIP_Label_5517dd99-8573-483a-8620-8f6f69c1291c_Name">
    <vt:lpwstr>General</vt:lpwstr>
  </property>
  <property fmtid="{D5CDD505-2E9C-101B-9397-08002B2CF9AE}" pid="14" name="MSIP_Label_5517dd99-8573-483a-8620-8f6f69c1291c_SiteId">
    <vt:lpwstr>ada0782c-5f34-4003-b5d6-3187f30aecdd</vt:lpwstr>
  </property>
  <property fmtid="{D5CDD505-2E9C-101B-9397-08002B2CF9AE}" pid="15" name="MSIP_Label_5517dd99-8573-483a-8620-8f6f69c1291c_ActionId">
    <vt:lpwstr>e667d69d-8016-460a-b4da-fd23c266cd5d</vt:lpwstr>
  </property>
  <property fmtid="{D5CDD505-2E9C-101B-9397-08002B2CF9AE}" pid="16" name="MSIP_Label_5517dd99-8573-483a-8620-8f6f69c1291c_ContentBits">
    <vt:lpwstr>0</vt:lpwstr>
  </property>
  <property fmtid="{D5CDD505-2E9C-101B-9397-08002B2CF9AE}" pid="17" name="MSIP_Label_5517dd99-8573-483a-8620-8f6f69c1291c_Tag">
    <vt:lpwstr>10, 3, 0, 2</vt:lpwstr>
  </property>
</Properties>
</file>